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75"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orensen, Glorian" initials="SG [7]" lastIdx="1" clrIdx="6">
    <p:extLst/>
  </p:cmAuthor>
  <p:cmAuthor id="1" name="Sorensen, Glorian" initials="SG" lastIdx="1" clrIdx="0">
    <p:extLst/>
  </p:cmAuthor>
  <p:cmAuthor id="8" name="McLellan, Deborah L.,Ph.D." initials="MDL" lastIdx="2" clrIdx="7">
    <p:extLst>
      <p:ext uri="{19B8F6BF-5375-455C-9EA6-DF929625EA0E}">
        <p15:presenceInfo xmlns="" xmlns:p15="http://schemas.microsoft.com/office/powerpoint/2012/main" userId="S-1-5-21-8915387-943144406-1916815836-533217" providerId="AD"/>
      </p:ext>
    </p:extLst>
  </p:cmAuthor>
  <p:cmAuthor id="2" name="Sorensen, Glorian" initials="SG [2]" lastIdx="1" clrIdx="1">
    <p:extLst/>
  </p:cmAuthor>
  <p:cmAuthor id="3" name="Sorensen, Glorian" initials="SG [3]" lastIdx="1" clrIdx="2">
    <p:extLst/>
  </p:cmAuthor>
  <p:cmAuthor id="4" name="Sorensen, Glorian" initials="SG [4]" lastIdx="1" clrIdx="3">
    <p:extLst/>
  </p:cmAuthor>
  <p:cmAuthor id="5" name="Sorensen, Glorian" initials="SG [5]" lastIdx="1" clrIdx="4">
    <p:extLst/>
  </p:cmAuthor>
  <p:cmAuthor id="6" name="Sorensen, Glorian" initials="S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0072" autoAdjust="0"/>
  </p:normalViewPr>
  <p:slideViewPr>
    <p:cSldViewPr snapToGrid="0">
      <p:cViewPr>
        <p:scale>
          <a:sx n="59" d="100"/>
          <a:sy n="59" d="100"/>
        </p:scale>
        <p:origin x="-936" y="2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58" d="100"/>
          <a:sy n="58" d="100"/>
        </p:scale>
        <p:origin x="-2790" y="5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B15B8-902F-4FDC-88AE-676133E3E7BD}" type="doc">
      <dgm:prSet loTypeId="urn:microsoft.com/office/officeart/2005/8/layout/chart3" loCatId="cycle" qsTypeId="urn:microsoft.com/office/officeart/2005/8/quickstyle/simple1" qsCatId="simple" csTypeId="urn:microsoft.com/office/officeart/2005/8/colors/colorful3" csCatId="colorful" phldr="1"/>
      <dgm:spPr/>
    </dgm:pt>
    <dgm:pt modelId="{D522EA07-3C4B-4102-8B67-9F4742999CE8}">
      <dgm:prSet phldrT="[Text]"/>
      <dgm:spPr/>
      <dgm:t>
        <a:bodyPr/>
        <a:lstStyle/>
        <a:p>
          <a:r>
            <a:rPr lang="en-US" dirty="0"/>
            <a:t>1</a:t>
          </a:r>
        </a:p>
      </dgm:t>
    </dgm:pt>
    <dgm:pt modelId="{A2E3FB2D-B5AA-4DE1-8045-C8AA9371712B}" type="parTrans" cxnId="{35D5780D-796A-474F-A08F-A04F52135EA5}">
      <dgm:prSet/>
      <dgm:spPr/>
      <dgm:t>
        <a:bodyPr/>
        <a:lstStyle/>
        <a:p>
          <a:endParaRPr lang="en-US"/>
        </a:p>
      </dgm:t>
    </dgm:pt>
    <dgm:pt modelId="{39630A4D-9A09-443E-9435-ECBED14E833F}" type="sibTrans" cxnId="{35D5780D-796A-474F-A08F-A04F52135EA5}">
      <dgm:prSet/>
      <dgm:spPr/>
      <dgm:t>
        <a:bodyPr/>
        <a:lstStyle/>
        <a:p>
          <a:endParaRPr lang="en-US"/>
        </a:p>
      </dgm:t>
    </dgm:pt>
    <dgm:pt modelId="{79F413C0-70DA-4D50-916B-571645DC35FA}">
      <dgm:prSet phldrT="[Text]"/>
      <dgm:spPr/>
      <dgm:t>
        <a:bodyPr/>
        <a:lstStyle/>
        <a:p>
          <a:r>
            <a:rPr lang="en-US" dirty="0"/>
            <a:t>2</a:t>
          </a:r>
        </a:p>
      </dgm:t>
    </dgm:pt>
    <dgm:pt modelId="{158967EC-A796-4DE4-BA48-9573F7B3F284}" type="parTrans" cxnId="{F561DDE5-36D4-4056-A7A3-EA61B979C707}">
      <dgm:prSet/>
      <dgm:spPr/>
      <dgm:t>
        <a:bodyPr/>
        <a:lstStyle/>
        <a:p>
          <a:endParaRPr lang="en-US"/>
        </a:p>
      </dgm:t>
    </dgm:pt>
    <dgm:pt modelId="{DF01235B-5216-4AC8-BF44-7501C102A83D}" type="sibTrans" cxnId="{F561DDE5-36D4-4056-A7A3-EA61B979C707}">
      <dgm:prSet/>
      <dgm:spPr/>
      <dgm:t>
        <a:bodyPr/>
        <a:lstStyle/>
        <a:p>
          <a:endParaRPr lang="en-US"/>
        </a:p>
      </dgm:t>
    </dgm:pt>
    <dgm:pt modelId="{3643CCC5-4BF6-477D-9931-5587CFF57495}">
      <dgm:prSet phldrT="[Text]"/>
      <dgm:spPr/>
      <dgm:t>
        <a:bodyPr/>
        <a:lstStyle/>
        <a:p>
          <a:r>
            <a:rPr lang="en-US" dirty="0"/>
            <a:t>3</a:t>
          </a:r>
        </a:p>
      </dgm:t>
    </dgm:pt>
    <dgm:pt modelId="{62E909D4-503E-41F8-A406-25CEAF4843EB}" type="parTrans" cxnId="{2F54B665-2B94-48CA-8BBF-ED20DF94C7F8}">
      <dgm:prSet/>
      <dgm:spPr/>
      <dgm:t>
        <a:bodyPr/>
        <a:lstStyle/>
        <a:p>
          <a:endParaRPr lang="en-US"/>
        </a:p>
      </dgm:t>
    </dgm:pt>
    <dgm:pt modelId="{3832CB33-C06E-4C16-8423-E833FE60E636}" type="sibTrans" cxnId="{2F54B665-2B94-48CA-8BBF-ED20DF94C7F8}">
      <dgm:prSet/>
      <dgm:spPr/>
      <dgm:t>
        <a:bodyPr/>
        <a:lstStyle/>
        <a:p>
          <a:endParaRPr lang="en-US"/>
        </a:p>
      </dgm:t>
    </dgm:pt>
    <dgm:pt modelId="{D7666C4B-E311-46A0-8C52-33801F2E3D7B}">
      <dgm:prSet phldrT="[Text]"/>
      <dgm:spPr/>
      <dgm:t>
        <a:bodyPr/>
        <a:lstStyle/>
        <a:p>
          <a:r>
            <a:rPr lang="en-US" dirty="0"/>
            <a:t>4</a:t>
          </a:r>
        </a:p>
      </dgm:t>
    </dgm:pt>
    <dgm:pt modelId="{3588687E-D08B-4464-919C-6695AE57AA16}" type="parTrans" cxnId="{AC20973A-3D78-49EE-AC55-2857702EB02B}">
      <dgm:prSet/>
      <dgm:spPr/>
      <dgm:t>
        <a:bodyPr/>
        <a:lstStyle/>
        <a:p>
          <a:endParaRPr lang="en-US"/>
        </a:p>
      </dgm:t>
    </dgm:pt>
    <dgm:pt modelId="{A1B1D5FD-4E09-4267-B27E-A34A5E764476}" type="sibTrans" cxnId="{AC20973A-3D78-49EE-AC55-2857702EB02B}">
      <dgm:prSet/>
      <dgm:spPr/>
      <dgm:t>
        <a:bodyPr/>
        <a:lstStyle/>
        <a:p>
          <a:endParaRPr lang="en-US"/>
        </a:p>
      </dgm:t>
    </dgm:pt>
    <dgm:pt modelId="{3FFBD1B9-70FA-41DB-9F47-EEFE3BE03820}">
      <dgm:prSet phldrT="[Text]"/>
      <dgm:spPr/>
      <dgm:t>
        <a:bodyPr/>
        <a:lstStyle/>
        <a:p>
          <a:r>
            <a:rPr lang="en-US" dirty="0"/>
            <a:t>5</a:t>
          </a:r>
        </a:p>
      </dgm:t>
    </dgm:pt>
    <dgm:pt modelId="{75D15F69-C600-4F04-95FE-547EE4AF3937}" type="parTrans" cxnId="{282E5E18-3F73-4C32-89BE-48A4F05A4176}">
      <dgm:prSet/>
      <dgm:spPr/>
      <dgm:t>
        <a:bodyPr/>
        <a:lstStyle/>
        <a:p>
          <a:endParaRPr lang="en-US"/>
        </a:p>
      </dgm:t>
    </dgm:pt>
    <dgm:pt modelId="{475B5CDD-2B5E-4837-89F1-22C2A7A4F967}" type="sibTrans" cxnId="{282E5E18-3F73-4C32-89BE-48A4F05A4176}">
      <dgm:prSet/>
      <dgm:spPr/>
      <dgm:t>
        <a:bodyPr/>
        <a:lstStyle/>
        <a:p>
          <a:endParaRPr lang="en-US"/>
        </a:p>
      </dgm:t>
    </dgm:pt>
    <dgm:pt modelId="{77E0C6EC-E78C-4CDF-8681-4FF7BEC791B2}">
      <dgm:prSet phldrT="[Text]"/>
      <dgm:spPr/>
      <dgm:t>
        <a:bodyPr/>
        <a:lstStyle/>
        <a:p>
          <a:r>
            <a:rPr lang="en-US" dirty="0"/>
            <a:t>6</a:t>
          </a:r>
        </a:p>
      </dgm:t>
    </dgm:pt>
    <dgm:pt modelId="{88B17463-88EA-42BB-BCEF-91E057F91000}" type="parTrans" cxnId="{FE5125EC-956A-4BF5-9C2D-0FCB465E615B}">
      <dgm:prSet/>
      <dgm:spPr/>
      <dgm:t>
        <a:bodyPr/>
        <a:lstStyle/>
        <a:p>
          <a:endParaRPr lang="en-US"/>
        </a:p>
      </dgm:t>
    </dgm:pt>
    <dgm:pt modelId="{10B55826-1FA5-48BB-8BAA-2AD502733093}" type="sibTrans" cxnId="{FE5125EC-956A-4BF5-9C2D-0FCB465E615B}">
      <dgm:prSet/>
      <dgm:spPr/>
      <dgm:t>
        <a:bodyPr/>
        <a:lstStyle/>
        <a:p>
          <a:endParaRPr lang="en-US"/>
        </a:p>
      </dgm:t>
    </dgm:pt>
    <dgm:pt modelId="{C16BADBC-CF99-4AA7-B98D-F31E6A5EBC57}" type="pres">
      <dgm:prSet presAssocID="{46DB15B8-902F-4FDC-88AE-676133E3E7BD}" presName="compositeShape" presStyleCnt="0">
        <dgm:presLayoutVars>
          <dgm:chMax val="7"/>
          <dgm:dir/>
          <dgm:resizeHandles val="exact"/>
        </dgm:presLayoutVars>
      </dgm:prSet>
      <dgm:spPr/>
    </dgm:pt>
    <dgm:pt modelId="{6656511E-1806-4E00-BD3F-2AEFD7FB210B}" type="pres">
      <dgm:prSet presAssocID="{46DB15B8-902F-4FDC-88AE-676133E3E7BD}" presName="wedge1" presStyleLbl="node1" presStyleIdx="0" presStyleCnt="6" custScaleX="92729" custScaleY="93155" custLinFactNeighborX="-1488" custLinFactNeighborY="812"/>
      <dgm:spPr/>
      <dgm:t>
        <a:bodyPr/>
        <a:lstStyle/>
        <a:p>
          <a:endParaRPr lang="en-US"/>
        </a:p>
      </dgm:t>
    </dgm:pt>
    <dgm:pt modelId="{98FE34D9-1F13-4830-9C31-03F4E35E1E8B}" type="pres">
      <dgm:prSet presAssocID="{46DB15B8-902F-4FDC-88AE-676133E3E7BD}" presName="wedge1Tx" presStyleLbl="node1" presStyleIdx="0" presStyleCnt="6">
        <dgm:presLayoutVars>
          <dgm:chMax val="0"/>
          <dgm:chPref val="0"/>
          <dgm:bulletEnabled val="1"/>
        </dgm:presLayoutVars>
      </dgm:prSet>
      <dgm:spPr/>
      <dgm:t>
        <a:bodyPr/>
        <a:lstStyle/>
        <a:p>
          <a:endParaRPr lang="en-US"/>
        </a:p>
      </dgm:t>
    </dgm:pt>
    <dgm:pt modelId="{34FA0540-6B2E-4B4D-AAC3-64DD0FD805E2}" type="pres">
      <dgm:prSet presAssocID="{46DB15B8-902F-4FDC-88AE-676133E3E7BD}" presName="wedge2" presStyleLbl="node1" presStyleIdx="1" presStyleCnt="6"/>
      <dgm:spPr/>
      <dgm:t>
        <a:bodyPr/>
        <a:lstStyle/>
        <a:p>
          <a:endParaRPr lang="en-US"/>
        </a:p>
      </dgm:t>
    </dgm:pt>
    <dgm:pt modelId="{85853FCF-C34F-486B-8363-511C653DE2E5}" type="pres">
      <dgm:prSet presAssocID="{46DB15B8-902F-4FDC-88AE-676133E3E7BD}" presName="wedge2Tx" presStyleLbl="node1" presStyleIdx="1" presStyleCnt="6">
        <dgm:presLayoutVars>
          <dgm:chMax val="0"/>
          <dgm:chPref val="0"/>
          <dgm:bulletEnabled val="1"/>
        </dgm:presLayoutVars>
      </dgm:prSet>
      <dgm:spPr/>
      <dgm:t>
        <a:bodyPr/>
        <a:lstStyle/>
        <a:p>
          <a:endParaRPr lang="en-US"/>
        </a:p>
      </dgm:t>
    </dgm:pt>
    <dgm:pt modelId="{34EB2D22-6A0C-4D7A-8542-1E0C8327B674}" type="pres">
      <dgm:prSet presAssocID="{46DB15B8-902F-4FDC-88AE-676133E3E7BD}" presName="wedge3" presStyleLbl="node1" presStyleIdx="2" presStyleCnt="6"/>
      <dgm:spPr/>
      <dgm:t>
        <a:bodyPr/>
        <a:lstStyle/>
        <a:p>
          <a:endParaRPr lang="en-US"/>
        </a:p>
      </dgm:t>
    </dgm:pt>
    <dgm:pt modelId="{765BD1C5-04C0-40BD-8DF7-220AA1CCCB70}" type="pres">
      <dgm:prSet presAssocID="{46DB15B8-902F-4FDC-88AE-676133E3E7BD}" presName="wedge3Tx" presStyleLbl="node1" presStyleIdx="2" presStyleCnt="6">
        <dgm:presLayoutVars>
          <dgm:chMax val="0"/>
          <dgm:chPref val="0"/>
          <dgm:bulletEnabled val="1"/>
        </dgm:presLayoutVars>
      </dgm:prSet>
      <dgm:spPr/>
      <dgm:t>
        <a:bodyPr/>
        <a:lstStyle/>
        <a:p>
          <a:endParaRPr lang="en-US"/>
        </a:p>
      </dgm:t>
    </dgm:pt>
    <dgm:pt modelId="{180FCF3E-64A0-4C41-8479-A781AE209D45}" type="pres">
      <dgm:prSet presAssocID="{46DB15B8-902F-4FDC-88AE-676133E3E7BD}" presName="wedge4" presStyleLbl="node1" presStyleIdx="3" presStyleCnt="6"/>
      <dgm:spPr/>
      <dgm:t>
        <a:bodyPr/>
        <a:lstStyle/>
        <a:p>
          <a:endParaRPr lang="en-US"/>
        </a:p>
      </dgm:t>
    </dgm:pt>
    <dgm:pt modelId="{B0D3C40A-5E72-4F77-B62B-9ACFAA2D6E59}" type="pres">
      <dgm:prSet presAssocID="{46DB15B8-902F-4FDC-88AE-676133E3E7BD}" presName="wedge4Tx" presStyleLbl="node1" presStyleIdx="3" presStyleCnt="6">
        <dgm:presLayoutVars>
          <dgm:chMax val="0"/>
          <dgm:chPref val="0"/>
          <dgm:bulletEnabled val="1"/>
        </dgm:presLayoutVars>
      </dgm:prSet>
      <dgm:spPr/>
      <dgm:t>
        <a:bodyPr/>
        <a:lstStyle/>
        <a:p>
          <a:endParaRPr lang="en-US"/>
        </a:p>
      </dgm:t>
    </dgm:pt>
    <dgm:pt modelId="{4B7848F1-E49A-4A69-B7CB-0983132B2D83}" type="pres">
      <dgm:prSet presAssocID="{46DB15B8-902F-4FDC-88AE-676133E3E7BD}" presName="wedge5" presStyleLbl="node1" presStyleIdx="4" presStyleCnt="6"/>
      <dgm:spPr/>
      <dgm:t>
        <a:bodyPr/>
        <a:lstStyle/>
        <a:p>
          <a:endParaRPr lang="en-US"/>
        </a:p>
      </dgm:t>
    </dgm:pt>
    <dgm:pt modelId="{AE5100E6-5714-46D8-8756-6375E4A97027}" type="pres">
      <dgm:prSet presAssocID="{46DB15B8-902F-4FDC-88AE-676133E3E7BD}" presName="wedge5Tx" presStyleLbl="node1" presStyleIdx="4" presStyleCnt="6">
        <dgm:presLayoutVars>
          <dgm:chMax val="0"/>
          <dgm:chPref val="0"/>
          <dgm:bulletEnabled val="1"/>
        </dgm:presLayoutVars>
      </dgm:prSet>
      <dgm:spPr/>
      <dgm:t>
        <a:bodyPr/>
        <a:lstStyle/>
        <a:p>
          <a:endParaRPr lang="en-US"/>
        </a:p>
      </dgm:t>
    </dgm:pt>
    <dgm:pt modelId="{2703B0D0-4362-4623-AB80-EE5E679AD20A}" type="pres">
      <dgm:prSet presAssocID="{46DB15B8-902F-4FDC-88AE-676133E3E7BD}" presName="wedge6" presStyleLbl="node1" presStyleIdx="5" presStyleCnt="6"/>
      <dgm:spPr/>
      <dgm:t>
        <a:bodyPr/>
        <a:lstStyle/>
        <a:p>
          <a:endParaRPr lang="en-US"/>
        </a:p>
      </dgm:t>
    </dgm:pt>
    <dgm:pt modelId="{4202D53C-07B3-4C1A-BD63-75FCF710A6DD}" type="pres">
      <dgm:prSet presAssocID="{46DB15B8-902F-4FDC-88AE-676133E3E7BD}" presName="wedge6Tx" presStyleLbl="node1" presStyleIdx="5" presStyleCnt="6">
        <dgm:presLayoutVars>
          <dgm:chMax val="0"/>
          <dgm:chPref val="0"/>
          <dgm:bulletEnabled val="1"/>
        </dgm:presLayoutVars>
      </dgm:prSet>
      <dgm:spPr/>
      <dgm:t>
        <a:bodyPr/>
        <a:lstStyle/>
        <a:p>
          <a:endParaRPr lang="en-US"/>
        </a:p>
      </dgm:t>
    </dgm:pt>
  </dgm:ptLst>
  <dgm:cxnLst>
    <dgm:cxn modelId="{C05A2D6B-1491-40D8-8DB2-378A37F2A2D3}" type="presOf" srcId="{3643CCC5-4BF6-477D-9931-5587CFF57495}" destId="{34EB2D22-6A0C-4D7A-8542-1E0C8327B674}" srcOrd="0" destOrd="0" presId="urn:microsoft.com/office/officeart/2005/8/layout/chart3"/>
    <dgm:cxn modelId="{80E7B32A-4D1E-4563-8D18-92B412BE2A36}" type="presOf" srcId="{D7666C4B-E311-46A0-8C52-33801F2E3D7B}" destId="{180FCF3E-64A0-4C41-8479-A781AE209D45}" srcOrd="0" destOrd="0" presId="urn:microsoft.com/office/officeart/2005/8/layout/chart3"/>
    <dgm:cxn modelId="{2F54B665-2B94-48CA-8BBF-ED20DF94C7F8}" srcId="{46DB15B8-902F-4FDC-88AE-676133E3E7BD}" destId="{3643CCC5-4BF6-477D-9931-5587CFF57495}" srcOrd="2" destOrd="0" parTransId="{62E909D4-503E-41F8-A406-25CEAF4843EB}" sibTransId="{3832CB33-C06E-4C16-8423-E833FE60E636}"/>
    <dgm:cxn modelId="{AC961182-10EB-4E3D-BC4E-56C52BCC2AF8}" type="presOf" srcId="{D522EA07-3C4B-4102-8B67-9F4742999CE8}" destId="{6656511E-1806-4E00-BD3F-2AEFD7FB210B}" srcOrd="0" destOrd="0" presId="urn:microsoft.com/office/officeart/2005/8/layout/chart3"/>
    <dgm:cxn modelId="{282E5E18-3F73-4C32-89BE-48A4F05A4176}" srcId="{46DB15B8-902F-4FDC-88AE-676133E3E7BD}" destId="{3FFBD1B9-70FA-41DB-9F47-EEFE3BE03820}" srcOrd="4" destOrd="0" parTransId="{75D15F69-C600-4F04-95FE-547EE4AF3937}" sibTransId="{475B5CDD-2B5E-4837-89F1-22C2A7A4F967}"/>
    <dgm:cxn modelId="{C5B52DA6-7B66-44FC-80F2-99F5CCEFD8A0}" type="presOf" srcId="{46DB15B8-902F-4FDC-88AE-676133E3E7BD}" destId="{C16BADBC-CF99-4AA7-B98D-F31E6A5EBC57}" srcOrd="0" destOrd="0" presId="urn:microsoft.com/office/officeart/2005/8/layout/chart3"/>
    <dgm:cxn modelId="{468972FC-B10F-4700-9E16-0C4F05C7D650}" type="presOf" srcId="{77E0C6EC-E78C-4CDF-8681-4FF7BEC791B2}" destId="{2703B0D0-4362-4623-AB80-EE5E679AD20A}" srcOrd="0" destOrd="0" presId="urn:microsoft.com/office/officeart/2005/8/layout/chart3"/>
    <dgm:cxn modelId="{AC20973A-3D78-49EE-AC55-2857702EB02B}" srcId="{46DB15B8-902F-4FDC-88AE-676133E3E7BD}" destId="{D7666C4B-E311-46A0-8C52-33801F2E3D7B}" srcOrd="3" destOrd="0" parTransId="{3588687E-D08B-4464-919C-6695AE57AA16}" sibTransId="{A1B1D5FD-4E09-4267-B27E-A34A5E764476}"/>
    <dgm:cxn modelId="{60D5ED96-06FC-44F3-BAB1-3E613F68C042}" type="presOf" srcId="{D7666C4B-E311-46A0-8C52-33801F2E3D7B}" destId="{B0D3C40A-5E72-4F77-B62B-9ACFAA2D6E59}" srcOrd="1" destOrd="0" presId="urn:microsoft.com/office/officeart/2005/8/layout/chart3"/>
    <dgm:cxn modelId="{A5000B0F-36F7-4BE3-B411-DC839191198D}" type="presOf" srcId="{D522EA07-3C4B-4102-8B67-9F4742999CE8}" destId="{98FE34D9-1F13-4830-9C31-03F4E35E1E8B}" srcOrd="1" destOrd="0" presId="urn:microsoft.com/office/officeart/2005/8/layout/chart3"/>
    <dgm:cxn modelId="{E29504C7-3EE5-475F-A269-6114D404D543}" type="presOf" srcId="{3FFBD1B9-70FA-41DB-9F47-EEFE3BE03820}" destId="{AE5100E6-5714-46D8-8756-6375E4A97027}" srcOrd="1" destOrd="0" presId="urn:microsoft.com/office/officeart/2005/8/layout/chart3"/>
    <dgm:cxn modelId="{984E2CFD-F906-4774-8E2E-9768AA6ED3F4}" type="presOf" srcId="{79F413C0-70DA-4D50-916B-571645DC35FA}" destId="{34FA0540-6B2E-4B4D-AAC3-64DD0FD805E2}" srcOrd="0" destOrd="0" presId="urn:microsoft.com/office/officeart/2005/8/layout/chart3"/>
    <dgm:cxn modelId="{FE5125EC-956A-4BF5-9C2D-0FCB465E615B}" srcId="{46DB15B8-902F-4FDC-88AE-676133E3E7BD}" destId="{77E0C6EC-E78C-4CDF-8681-4FF7BEC791B2}" srcOrd="5" destOrd="0" parTransId="{88B17463-88EA-42BB-BCEF-91E057F91000}" sibTransId="{10B55826-1FA5-48BB-8BAA-2AD502733093}"/>
    <dgm:cxn modelId="{20F2703E-9FA7-4C6B-9804-A7A733C020CD}" type="presOf" srcId="{79F413C0-70DA-4D50-916B-571645DC35FA}" destId="{85853FCF-C34F-486B-8363-511C653DE2E5}" srcOrd="1" destOrd="0" presId="urn:microsoft.com/office/officeart/2005/8/layout/chart3"/>
    <dgm:cxn modelId="{F561DDE5-36D4-4056-A7A3-EA61B979C707}" srcId="{46DB15B8-902F-4FDC-88AE-676133E3E7BD}" destId="{79F413C0-70DA-4D50-916B-571645DC35FA}" srcOrd="1" destOrd="0" parTransId="{158967EC-A796-4DE4-BA48-9573F7B3F284}" sibTransId="{DF01235B-5216-4AC8-BF44-7501C102A83D}"/>
    <dgm:cxn modelId="{BAF3D5BA-9408-4B28-9DC1-B8E292B2D005}" type="presOf" srcId="{3FFBD1B9-70FA-41DB-9F47-EEFE3BE03820}" destId="{4B7848F1-E49A-4A69-B7CB-0983132B2D83}" srcOrd="0" destOrd="0" presId="urn:microsoft.com/office/officeart/2005/8/layout/chart3"/>
    <dgm:cxn modelId="{35D5780D-796A-474F-A08F-A04F52135EA5}" srcId="{46DB15B8-902F-4FDC-88AE-676133E3E7BD}" destId="{D522EA07-3C4B-4102-8B67-9F4742999CE8}" srcOrd="0" destOrd="0" parTransId="{A2E3FB2D-B5AA-4DE1-8045-C8AA9371712B}" sibTransId="{39630A4D-9A09-443E-9435-ECBED14E833F}"/>
    <dgm:cxn modelId="{948CAAFF-35A0-4E9F-9D79-FF7A8AC66397}" type="presOf" srcId="{77E0C6EC-E78C-4CDF-8681-4FF7BEC791B2}" destId="{4202D53C-07B3-4C1A-BD63-75FCF710A6DD}" srcOrd="1" destOrd="0" presId="urn:microsoft.com/office/officeart/2005/8/layout/chart3"/>
    <dgm:cxn modelId="{765FC6F1-F803-497E-9890-033287E057CF}" type="presOf" srcId="{3643CCC5-4BF6-477D-9931-5587CFF57495}" destId="{765BD1C5-04C0-40BD-8DF7-220AA1CCCB70}" srcOrd="1" destOrd="0" presId="urn:microsoft.com/office/officeart/2005/8/layout/chart3"/>
    <dgm:cxn modelId="{2286967C-471F-4407-B3FB-6F74295EA142}" type="presParOf" srcId="{C16BADBC-CF99-4AA7-B98D-F31E6A5EBC57}" destId="{6656511E-1806-4E00-BD3F-2AEFD7FB210B}" srcOrd="0" destOrd="0" presId="urn:microsoft.com/office/officeart/2005/8/layout/chart3"/>
    <dgm:cxn modelId="{60D79AC4-FD72-4BA2-A708-1BADDA5EA3D1}" type="presParOf" srcId="{C16BADBC-CF99-4AA7-B98D-F31E6A5EBC57}" destId="{98FE34D9-1F13-4830-9C31-03F4E35E1E8B}" srcOrd="1" destOrd="0" presId="urn:microsoft.com/office/officeart/2005/8/layout/chart3"/>
    <dgm:cxn modelId="{F24C6525-14EC-4392-8CD8-4D44976024EA}" type="presParOf" srcId="{C16BADBC-CF99-4AA7-B98D-F31E6A5EBC57}" destId="{34FA0540-6B2E-4B4D-AAC3-64DD0FD805E2}" srcOrd="2" destOrd="0" presId="urn:microsoft.com/office/officeart/2005/8/layout/chart3"/>
    <dgm:cxn modelId="{CE91A60B-3AB1-451A-B729-D2FDBA21F73D}" type="presParOf" srcId="{C16BADBC-CF99-4AA7-B98D-F31E6A5EBC57}" destId="{85853FCF-C34F-486B-8363-511C653DE2E5}" srcOrd="3" destOrd="0" presId="urn:microsoft.com/office/officeart/2005/8/layout/chart3"/>
    <dgm:cxn modelId="{BE7311D0-F975-45BF-9D9D-B80DBA515BDB}" type="presParOf" srcId="{C16BADBC-CF99-4AA7-B98D-F31E6A5EBC57}" destId="{34EB2D22-6A0C-4D7A-8542-1E0C8327B674}" srcOrd="4" destOrd="0" presId="urn:microsoft.com/office/officeart/2005/8/layout/chart3"/>
    <dgm:cxn modelId="{08611350-76AC-4529-B20F-516495A21D28}" type="presParOf" srcId="{C16BADBC-CF99-4AA7-B98D-F31E6A5EBC57}" destId="{765BD1C5-04C0-40BD-8DF7-220AA1CCCB70}" srcOrd="5" destOrd="0" presId="urn:microsoft.com/office/officeart/2005/8/layout/chart3"/>
    <dgm:cxn modelId="{10980AA0-086A-4204-A06B-A0FD8071DB65}" type="presParOf" srcId="{C16BADBC-CF99-4AA7-B98D-F31E6A5EBC57}" destId="{180FCF3E-64A0-4C41-8479-A781AE209D45}" srcOrd="6" destOrd="0" presId="urn:microsoft.com/office/officeart/2005/8/layout/chart3"/>
    <dgm:cxn modelId="{BB72D93F-1BE1-466A-9C5C-136F93F92D12}" type="presParOf" srcId="{C16BADBC-CF99-4AA7-B98D-F31E6A5EBC57}" destId="{B0D3C40A-5E72-4F77-B62B-9ACFAA2D6E59}" srcOrd="7" destOrd="0" presId="urn:microsoft.com/office/officeart/2005/8/layout/chart3"/>
    <dgm:cxn modelId="{2114A5F3-9F5F-4CC1-AF03-77C7A65F68AC}" type="presParOf" srcId="{C16BADBC-CF99-4AA7-B98D-F31E6A5EBC57}" destId="{4B7848F1-E49A-4A69-B7CB-0983132B2D83}" srcOrd="8" destOrd="0" presId="urn:microsoft.com/office/officeart/2005/8/layout/chart3"/>
    <dgm:cxn modelId="{CCE667AC-96A9-4B04-AD2D-994BB6F86FBD}" type="presParOf" srcId="{C16BADBC-CF99-4AA7-B98D-F31E6A5EBC57}" destId="{AE5100E6-5714-46D8-8756-6375E4A97027}" srcOrd="9" destOrd="0" presId="urn:microsoft.com/office/officeart/2005/8/layout/chart3"/>
    <dgm:cxn modelId="{2FDECF6B-5479-4F8A-A2D0-7CB2B95EA88E}" type="presParOf" srcId="{C16BADBC-CF99-4AA7-B98D-F31E6A5EBC57}" destId="{2703B0D0-4362-4623-AB80-EE5E679AD20A}" srcOrd="10" destOrd="0" presId="urn:microsoft.com/office/officeart/2005/8/layout/chart3"/>
    <dgm:cxn modelId="{D2D82335-E22C-413D-AB36-4F5BD03BF201}" type="presParOf" srcId="{C16BADBC-CF99-4AA7-B98D-F31E6A5EBC57}" destId="{4202D53C-07B3-4C1A-BD63-75FCF710A6DD}" srcOrd="11"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56511E-1806-4E00-BD3F-2AEFD7FB210B}">
      <dsp:nvSpPr>
        <dsp:cNvPr id="0" name=""/>
        <dsp:cNvSpPr/>
      </dsp:nvSpPr>
      <dsp:spPr>
        <a:xfrm>
          <a:off x="260811" y="514186"/>
          <a:ext cx="1651118" cy="1658703"/>
        </a:xfrm>
        <a:prstGeom prst="pie">
          <a:avLst>
            <a:gd name="adj1" fmla="val 16200000"/>
            <a:gd name="adj2" fmla="val 19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1</a:t>
          </a:r>
        </a:p>
      </dsp:txBody>
      <dsp:txXfrm>
        <a:off x="1104061" y="691904"/>
        <a:ext cx="481576" cy="355436"/>
      </dsp:txXfrm>
    </dsp:sp>
    <dsp:sp modelId="{34FA0540-6B2E-4B4D-AAC3-64DD0FD805E2}">
      <dsp:nvSpPr>
        <dsp:cNvPr id="0" name=""/>
        <dsp:cNvSpPr/>
      </dsp:nvSpPr>
      <dsp:spPr>
        <a:xfrm>
          <a:off x="169579" y="530572"/>
          <a:ext cx="1780584" cy="1780584"/>
        </a:xfrm>
        <a:prstGeom prst="pie">
          <a:avLst>
            <a:gd name="adj1" fmla="val 19800000"/>
            <a:gd name="adj2" fmla="val 180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2</a:t>
          </a:r>
        </a:p>
      </dsp:txBody>
      <dsp:txXfrm>
        <a:off x="1388432" y="1240686"/>
        <a:ext cx="538414" cy="360356"/>
      </dsp:txXfrm>
    </dsp:sp>
    <dsp:sp modelId="{34EB2D22-6A0C-4D7A-8542-1E0C8327B674}">
      <dsp:nvSpPr>
        <dsp:cNvPr id="0" name=""/>
        <dsp:cNvSpPr/>
      </dsp:nvSpPr>
      <dsp:spPr>
        <a:xfrm>
          <a:off x="169579" y="530572"/>
          <a:ext cx="1780584" cy="1780584"/>
        </a:xfrm>
        <a:prstGeom prst="pie">
          <a:avLst>
            <a:gd name="adj1" fmla="val 1800000"/>
            <a:gd name="adj2" fmla="val 540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3</a:t>
          </a:r>
        </a:p>
      </dsp:txBody>
      <dsp:txXfrm>
        <a:off x="1078949" y="1738826"/>
        <a:ext cx="519337" cy="381553"/>
      </dsp:txXfrm>
    </dsp:sp>
    <dsp:sp modelId="{180FCF3E-64A0-4C41-8479-A781AE209D45}">
      <dsp:nvSpPr>
        <dsp:cNvPr id="0" name=""/>
        <dsp:cNvSpPr/>
      </dsp:nvSpPr>
      <dsp:spPr>
        <a:xfrm>
          <a:off x="169579" y="530572"/>
          <a:ext cx="1780584" cy="1780584"/>
        </a:xfrm>
        <a:prstGeom prst="pie">
          <a:avLst>
            <a:gd name="adj1" fmla="val 5400000"/>
            <a:gd name="adj2" fmla="val 900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4</a:t>
          </a:r>
        </a:p>
      </dsp:txBody>
      <dsp:txXfrm>
        <a:off x="521457" y="1738826"/>
        <a:ext cx="519337" cy="381553"/>
      </dsp:txXfrm>
    </dsp:sp>
    <dsp:sp modelId="{4B7848F1-E49A-4A69-B7CB-0983132B2D83}">
      <dsp:nvSpPr>
        <dsp:cNvPr id="0" name=""/>
        <dsp:cNvSpPr/>
      </dsp:nvSpPr>
      <dsp:spPr>
        <a:xfrm>
          <a:off x="169579" y="530572"/>
          <a:ext cx="1780584" cy="1780584"/>
        </a:xfrm>
        <a:prstGeom prst="pie">
          <a:avLst>
            <a:gd name="adj1" fmla="val 9000000"/>
            <a:gd name="adj2" fmla="val 1260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5</a:t>
          </a:r>
        </a:p>
      </dsp:txBody>
      <dsp:txXfrm>
        <a:off x="197136" y="1240686"/>
        <a:ext cx="538414" cy="360356"/>
      </dsp:txXfrm>
    </dsp:sp>
    <dsp:sp modelId="{2703B0D0-4362-4623-AB80-EE5E679AD20A}">
      <dsp:nvSpPr>
        <dsp:cNvPr id="0" name=""/>
        <dsp:cNvSpPr/>
      </dsp:nvSpPr>
      <dsp:spPr>
        <a:xfrm>
          <a:off x="169579" y="530572"/>
          <a:ext cx="1780584" cy="1780584"/>
        </a:xfrm>
        <a:prstGeom prst="pie">
          <a:avLst>
            <a:gd name="adj1" fmla="val 1260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6</a:t>
          </a:r>
        </a:p>
      </dsp:txBody>
      <dsp:txXfrm>
        <a:off x="521457" y="721349"/>
        <a:ext cx="519337" cy="38155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E78C9-5CE0-4EF7-80EA-105A8B7B2B6B}" type="datetimeFigureOut">
              <a:rPr lang="en-US" smtClean="0"/>
              <a:pPr/>
              <a:t>10/17/2017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91FB4-076A-48F3-A403-6D8691F828D2}" type="slidenum">
              <a:rPr lang="en-US" smtClean="0"/>
              <a:pPr/>
              <a:t>‹#›</a:t>
            </a:fld>
            <a:endParaRPr lang="en-US"/>
          </a:p>
        </p:txBody>
      </p:sp>
    </p:spTree>
    <p:extLst>
      <p:ext uri="{BB962C8B-B14F-4D97-AF65-F5344CB8AC3E}">
        <p14:creationId xmlns="" xmlns:p14="http://schemas.microsoft.com/office/powerpoint/2010/main" val="32374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Check </a:t>
            </a:r>
            <a:r>
              <a:rPr lang="en-US" baseline="0" dirty="0" smtClean="0"/>
              <a:t>this </a:t>
            </a:r>
            <a:r>
              <a:rPr lang="en-US" baseline="0" dirty="0"/>
              <a:t>notes section on each page for additional information and talking points.</a:t>
            </a:r>
          </a:p>
          <a:p>
            <a:endParaRPr lang="en-US" baseline="0" dirty="0"/>
          </a:p>
          <a:p>
            <a:r>
              <a:rPr lang="en-US" baseline="0" dirty="0"/>
              <a:t>These slides provide information to describe:</a:t>
            </a:r>
          </a:p>
          <a:p>
            <a:pPr marL="171450" indent="-171450">
              <a:buFont typeface="Arial" panose="020B0604020202020204" pitchFamily="34" charset="0"/>
              <a:buChar char="•"/>
            </a:pPr>
            <a:r>
              <a:rPr lang="en-US" baseline="0" dirty="0"/>
              <a:t>What an integrated approach to worker safety, health, and well-being is</a:t>
            </a:r>
          </a:p>
          <a:p>
            <a:pPr marL="171450" indent="-171450">
              <a:buFont typeface="Arial" panose="020B0604020202020204" pitchFamily="34" charset="0"/>
              <a:buChar char="•"/>
            </a:pPr>
            <a:r>
              <a:rPr lang="en-US" baseline="0" dirty="0"/>
              <a:t>How it is different from what you already do to address employee health</a:t>
            </a:r>
          </a:p>
          <a:p>
            <a:pPr marL="171450" indent="-171450">
              <a:buFont typeface="Arial" panose="020B0604020202020204" pitchFamily="34" charset="0"/>
              <a:buChar char="•"/>
            </a:pPr>
            <a:r>
              <a:rPr lang="en-US" baseline="0" dirty="0"/>
              <a:t>What research shows the benefits are as a result of implementing an integrated approach</a:t>
            </a:r>
          </a:p>
          <a:p>
            <a:pPr marL="171450" indent="-171450">
              <a:buFont typeface="Arial" panose="020B0604020202020204" pitchFamily="34" charset="0"/>
              <a:buChar char="•"/>
            </a:pPr>
            <a:r>
              <a:rPr lang="en-US" baseline="0" dirty="0"/>
              <a:t>What you have to do to implement the approach</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slides are to be used by an organizational leader, such as a champion, to present to executive leaders and other decision-makers</a:t>
            </a:r>
          </a:p>
          <a:p>
            <a:endParaRPr lang="en-US" baseline="0" dirty="0"/>
          </a:p>
          <a:p>
            <a:r>
              <a:rPr lang="en-US" baseline="0" dirty="0"/>
              <a:t>For more information, refer to the guidelines entitled “Implementing an Integrated Approach:  Weaving Worker Health, Safety, and Well-being into the Fabric of Your Organization.  Available here</a:t>
            </a:r>
            <a:r>
              <a:rPr lang="en-US" baseline="0" dirty="0" smtClean="0"/>
              <a:t>: http://centerforworkhealth.sph.harvard.edu/node/102 </a:t>
            </a:r>
            <a:endParaRPr lang="en-US" b="1" baseline="0" dirty="0"/>
          </a:p>
          <a:p>
            <a:endParaRPr lang="en-US" baseline="0" dirty="0"/>
          </a:p>
          <a:p>
            <a:r>
              <a:rPr lang="en-US" sz="1200" kern="1200" dirty="0">
                <a:solidFill>
                  <a:schemeClr val="tx1"/>
                </a:solidFill>
                <a:effectLst/>
                <a:latin typeface="+mn-lt"/>
                <a:ea typeface="+mn-ea"/>
                <a:cs typeface="+mn-cs"/>
              </a:rPr>
              <a:t>What is an integrated approach</a:t>
            </a:r>
          </a:p>
          <a:p>
            <a:r>
              <a:rPr lang="en-US" sz="1200" kern="1200" dirty="0">
                <a:solidFill>
                  <a:schemeClr val="tx1"/>
                </a:solidFill>
                <a:effectLst/>
                <a:latin typeface="+mn-lt"/>
                <a:ea typeface="+mn-ea"/>
                <a:cs typeface="+mn-cs"/>
              </a:rPr>
              <a:t>-How is it different from what we already do</a:t>
            </a:r>
          </a:p>
          <a:p>
            <a:r>
              <a:rPr lang="en-US" sz="1200" kern="1200" dirty="0">
                <a:solidFill>
                  <a:schemeClr val="tx1"/>
                </a:solidFill>
                <a:effectLst/>
                <a:latin typeface="+mn-lt"/>
                <a:ea typeface="+mn-ea"/>
                <a:cs typeface="+mn-cs"/>
              </a:rPr>
              <a:t>-What’s it going to get me</a:t>
            </a:r>
          </a:p>
          <a:p>
            <a:r>
              <a:rPr lang="en-US" sz="1200" kern="1200" dirty="0">
                <a:solidFill>
                  <a:schemeClr val="tx1"/>
                </a:solidFill>
                <a:effectLst/>
                <a:latin typeface="+mn-lt"/>
                <a:ea typeface="+mn-ea"/>
                <a:cs typeface="+mn-cs"/>
              </a:rPr>
              <a:t>-What do I have to do</a:t>
            </a:r>
          </a:p>
          <a:p>
            <a:endParaRPr lang="en-US" baseline="0" dirty="0"/>
          </a:p>
        </p:txBody>
      </p:sp>
      <p:sp>
        <p:nvSpPr>
          <p:cNvPr id="4" name="Slide Number Placeholder 3"/>
          <p:cNvSpPr>
            <a:spLocks noGrp="1"/>
          </p:cNvSpPr>
          <p:nvPr>
            <p:ph type="sldNum" sz="quarter" idx="10"/>
          </p:nvPr>
        </p:nvSpPr>
        <p:spPr/>
        <p:txBody>
          <a:bodyPr/>
          <a:lstStyle/>
          <a:p>
            <a:pPr>
              <a:defRPr/>
            </a:pPr>
            <a:fld id="{D7FBAF2B-6356-46BE-8A26-7FD2F1833E07}" type="slidenum">
              <a:rPr lang="en-US" smtClean="0"/>
              <a:pPr>
                <a:defRPr/>
              </a:pPr>
              <a:t>1</a:t>
            </a:fld>
            <a:endParaRPr lang="en-US"/>
          </a:p>
        </p:txBody>
      </p:sp>
    </p:spTree>
    <p:extLst>
      <p:ext uri="{BB962C8B-B14F-4D97-AF65-F5344CB8AC3E}">
        <p14:creationId xmlns="" xmlns:p14="http://schemas.microsoft.com/office/powerpoint/2010/main" val="3178916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a:t>These are factors found important to successful implementation of an integrated approach.  </a:t>
            </a:r>
          </a:p>
          <a:p>
            <a:pPr lvl="0"/>
            <a:endParaRPr lang="en-US" dirty="0"/>
          </a:p>
          <a:p>
            <a:pPr marL="171450" lvl="0" indent="-171450">
              <a:buFont typeface="Arial" panose="020B0604020202020204" pitchFamily="34" charset="0"/>
              <a:buChar char="•"/>
            </a:pPr>
            <a:r>
              <a:rPr lang="en-US" dirty="0"/>
              <a:t>Strong organizational and leadership commitment to making and sustaining policies,</a:t>
            </a:r>
            <a:r>
              <a:rPr lang="en-US" baseline="0" dirty="0"/>
              <a:t> programs, practices</a:t>
            </a:r>
            <a:r>
              <a:rPr lang="en-US" dirty="0"/>
              <a:t> that foster supportive working conditions</a:t>
            </a:r>
          </a:p>
          <a:p>
            <a:pPr marL="171450" indent="-171450">
              <a:buFont typeface="Arial" panose="020B0604020202020204" pitchFamily="34" charset="0"/>
              <a:buChar char="•"/>
            </a:pPr>
            <a:r>
              <a:rPr lang="en-US" dirty="0"/>
              <a:t>Empowered </a:t>
            </a:r>
            <a:r>
              <a:rPr lang="en-US" dirty="0" smtClean="0"/>
              <a:t>decision-makers</a:t>
            </a:r>
            <a:r>
              <a:rPr lang="en-US" dirty="0"/>
              <a:t>,</a:t>
            </a:r>
            <a:r>
              <a:rPr lang="en-US" baseline="0" dirty="0"/>
              <a:t> such as a c</a:t>
            </a:r>
            <a:r>
              <a:rPr lang="en-US" dirty="0"/>
              <a:t>hampion to advocate for and sustain change </a:t>
            </a:r>
          </a:p>
          <a:p>
            <a:pPr marL="171450" indent="-171450">
              <a:buFont typeface="Arial" panose="020B0604020202020204" pitchFamily="34" charset="0"/>
              <a:buChar char="•"/>
            </a:pPr>
            <a:r>
              <a:rPr lang="en-US" dirty="0"/>
              <a:t>Collaboration across traditional safety and health functions</a:t>
            </a:r>
            <a:r>
              <a:rPr lang="en-US" baseline="0" dirty="0"/>
              <a:t> to address safety, health, and well-being comprehensively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accompanying guidelines for Implementing an Integrated Approach walk you through a strategic planning process based on Plan, Do, Study, Act.  You can use this </a:t>
            </a:r>
            <a:r>
              <a:rPr lang="en-US" baseline="0" dirty="0" smtClean="0"/>
              <a:t>process, or a similar one you already use at your worksite, </a:t>
            </a:r>
            <a:r>
              <a:rPr lang="en-US" baseline="0" dirty="0"/>
              <a:t>to create goals and objectives to improve working conditions to improve employee safety, health, and well-being</a:t>
            </a:r>
            <a:endParaRPr lang="en-US" dirty="0"/>
          </a:p>
          <a:p>
            <a:pPr marL="171450" indent="-171450">
              <a:buFont typeface="Arial" panose="020B0604020202020204" pitchFamily="34" charset="0"/>
              <a:buChar char="•"/>
            </a:pPr>
            <a:r>
              <a:rPr lang="en-US" dirty="0"/>
              <a:t>Employee participation, and a sense of accountability throughout the chain of command.</a:t>
            </a:r>
            <a:r>
              <a:rPr lang="en-US" baseline="0" dirty="0"/>
              <a:t> Provision of resources to </a:t>
            </a:r>
            <a:r>
              <a:rPr lang="en-US" baseline="0" dirty="0" smtClean="0"/>
              <a:t>employees </a:t>
            </a:r>
            <a:r>
              <a:rPr lang="en-US" baseline="0" dirty="0"/>
              <a:t>to </a:t>
            </a:r>
            <a:r>
              <a:rPr lang="en-US" baseline="0" dirty="0" smtClean="0"/>
              <a:t>allow them to successfully do </a:t>
            </a:r>
            <a:r>
              <a:rPr lang="en-US" baseline="0" dirty="0"/>
              <a:t>their work.</a:t>
            </a:r>
            <a:endParaRPr lang="en-US" dirty="0"/>
          </a:p>
        </p:txBody>
      </p:sp>
      <p:sp>
        <p:nvSpPr>
          <p:cNvPr id="52228" name="Slide Number Placeholder 3"/>
          <p:cNvSpPr>
            <a:spLocks noGrp="1"/>
          </p:cNvSpPr>
          <p:nvPr>
            <p:ph type="sldNum" sz="quarter" idx="5"/>
          </p:nvPr>
        </p:nvSpPr>
        <p:spPr/>
        <p:txBody>
          <a:bodyPr/>
          <a:lstStyle/>
          <a:p>
            <a:pPr>
              <a:defRPr/>
            </a:pPr>
            <a:fld id="{A3E0EA70-77AB-48A4-B362-EAA616FD4C22}" type="slidenum">
              <a:rPr lang="en-US" smtClean="0"/>
              <a:pPr>
                <a:defRPr/>
              </a:pPr>
              <a:t>10</a:t>
            </a:fld>
            <a:endParaRPr lang="en-US"/>
          </a:p>
        </p:txBody>
      </p:sp>
    </p:spTree>
    <p:extLst>
      <p:ext uri="{BB962C8B-B14F-4D97-AF65-F5344CB8AC3E}">
        <p14:creationId xmlns="" xmlns:p14="http://schemas.microsoft.com/office/powerpoint/2010/main" val="61371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anose="020B0604020202020204" pitchFamily="34" charset="0"/>
              <a:buChar char="•"/>
            </a:pPr>
            <a:r>
              <a:rPr lang="en-US" dirty="0"/>
              <a:t>Financial costs</a:t>
            </a:r>
            <a:r>
              <a:rPr lang="en-US" baseline="0" dirty="0"/>
              <a:t> are hard to predict as they depend on many factors, including size of your organization and what you’re trying to change.  You may want to bring some predictions for your organization with you if appropriate. Costs to consider may include:</a:t>
            </a:r>
          </a:p>
          <a:p>
            <a:pPr marL="628650" lvl="1" indent="-171450">
              <a:buFont typeface="Arial" panose="020B0604020202020204" pitchFamily="34" charset="0"/>
              <a:buChar char="•"/>
            </a:pPr>
            <a:r>
              <a:rPr lang="en-US" baseline="0" dirty="0"/>
              <a:t>People and their time to plan, implement, and evaluate</a:t>
            </a:r>
          </a:p>
          <a:p>
            <a:pPr marL="628650" lvl="1" indent="-171450">
              <a:buFont typeface="Arial" panose="020B0604020202020204" pitchFamily="34" charset="0"/>
              <a:buChar char="•"/>
            </a:pPr>
            <a:r>
              <a:rPr lang="en-US" baseline="0" dirty="0"/>
              <a:t>Capital costs if you buy new equipment</a:t>
            </a:r>
          </a:p>
          <a:p>
            <a:pPr marL="628650" lvl="1" indent="-171450">
              <a:buFont typeface="Arial" panose="020B0604020202020204" pitchFamily="34" charset="0"/>
              <a:buChar char="•"/>
            </a:pPr>
            <a:r>
              <a:rPr lang="en-US" baseline="0" dirty="0"/>
              <a:t>Incentives or new benefits for employees</a:t>
            </a:r>
          </a:p>
          <a:p>
            <a:pPr marL="628650" lvl="1" indent="-171450">
              <a:buFont typeface="Arial" panose="020B0604020202020204" pitchFamily="34" charset="0"/>
              <a:buChar char="•"/>
            </a:pPr>
            <a:r>
              <a:rPr lang="en-US" baseline="0" dirty="0"/>
              <a:t>Vendors to assist in planning, implementation, and evaluation</a:t>
            </a:r>
          </a:p>
          <a:p>
            <a:pPr marL="628650" lvl="1" indent="-171450">
              <a:buFont typeface="Arial" panose="020B0604020202020204" pitchFamily="34" charset="0"/>
              <a:buChar char="•"/>
            </a:pPr>
            <a:r>
              <a:rPr lang="en-US" baseline="0" dirty="0"/>
              <a:t>Training costs</a:t>
            </a:r>
            <a:endParaRPr lang="en-US" dirty="0"/>
          </a:p>
          <a:p>
            <a:pPr marL="171450" indent="-171450">
              <a:buFont typeface="Arial" panose="020B0604020202020204" pitchFamily="34" charset="0"/>
              <a:buChar char="•"/>
            </a:pPr>
            <a:r>
              <a:rPr lang="en-US" dirty="0"/>
              <a:t>Frequent</a:t>
            </a:r>
            <a:r>
              <a:rPr lang="en-US" baseline="0" dirty="0"/>
              <a:t> communication with all organizational stakeholders during planning, implementation, and evaluation are important for </a:t>
            </a:r>
            <a:r>
              <a:rPr lang="en-US" baseline="0" dirty="0" smtClean="0"/>
              <a:t>buy-in </a:t>
            </a:r>
            <a:r>
              <a:rPr lang="en-US" baseline="0" dirty="0"/>
              <a:t>and continued success.</a:t>
            </a:r>
          </a:p>
          <a:p>
            <a:pPr marL="171450" indent="-171450">
              <a:buFont typeface="Arial" panose="020B0604020202020204" pitchFamily="34" charset="0"/>
              <a:buChar char="•"/>
            </a:pPr>
            <a:r>
              <a:rPr lang="en-US" baseline="0" dirty="0"/>
              <a:t>Plan for the long-term.  Successful organizations build their programs over many years.  But in the meantime, you can plan for short term goals that help you reach your long term aims.</a:t>
            </a:r>
          </a:p>
          <a:p>
            <a:pPr marL="171450" indent="-171450">
              <a:buFont typeface="Arial" panose="020B0604020202020204" pitchFamily="34" charset="0"/>
              <a:buChar char="•"/>
            </a:pPr>
            <a:r>
              <a:rPr lang="en-US" baseline="0" dirty="0"/>
              <a:t>Regular measurement and evaluation are also important for organizational </a:t>
            </a:r>
            <a:r>
              <a:rPr lang="en-US" baseline="0" dirty="0" smtClean="0"/>
              <a:t>buy-in</a:t>
            </a:r>
            <a:r>
              <a:rPr lang="en-US" baseline="0" dirty="0"/>
              <a:t>, and documenting success.</a:t>
            </a:r>
          </a:p>
          <a:p>
            <a:pPr marL="171450" indent="-171450">
              <a:buFont typeface="Arial" panose="020B0604020202020204" pitchFamily="34" charset="0"/>
              <a:buChar char="•"/>
            </a:pPr>
            <a:endParaRPr lang="en-US" dirty="0"/>
          </a:p>
          <a:p>
            <a:endParaRPr lang="en-US" dirty="0">
              <a:ea typeface="MS PGothic" pitchFamily="34" charset="-128"/>
            </a:endParaRPr>
          </a:p>
          <a:p>
            <a:r>
              <a:rPr lang="en-US" dirty="0">
                <a:ea typeface="MS PGothic" pitchFamily="34" charset="-128"/>
              </a:rPr>
              <a:t> </a:t>
            </a:r>
          </a:p>
          <a:p>
            <a:endParaRPr lang="en-US" dirty="0">
              <a:ea typeface="MS PGothic" pitchFamily="34" charset="-128"/>
            </a:endParaRPr>
          </a:p>
        </p:txBody>
      </p:sp>
      <p:sp>
        <p:nvSpPr>
          <p:cNvPr id="52228" name="Slide Number Placeholder 3"/>
          <p:cNvSpPr>
            <a:spLocks noGrp="1"/>
          </p:cNvSpPr>
          <p:nvPr>
            <p:ph type="sldNum" sz="quarter" idx="5"/>
          </p:nvPr>
        </p:nvSpPr>
        <p:spPr/>
        <p:txBody>
          <a:bodyPr/>
          <a:lstStyle/>
          <a:p>
            <a:pPr>
              <a:defRPr/>
            </a:pPr>
            <a:fld id="{A3E0EA70-77AB-48A4-B362-EAA616FD4C22}" type="slidenum">
              <a:rPr lang="en-US" smtClean="0"/>
              <a:pPr>
                <a:defRPr/>
              </a:pPr>
              <a:t>11</a:t>
            </a:fld>
            <a:endParaRPr lang="en-US"/>
          </a:p>
        </p:txBody>
      </p:sp>
    </p:spTree>
    <p:extLst>
      <p:ext uri="{BB962C8B-B14F-4D97-AF65-F5344CB8AC3E}">
        <p14:creationId xmlns="" xmlns:p14="http://schemas.microsoft.com/office/powerpoint/2010/main" val="85126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a typeface="MS PGothic" pitchFamily="34" charset="-128"/>
              </a:rPr>
              <a:t>Organizations using an integrated approach successfully use data to track progress and guide decision-making</a:t>
            </a:r>
          </a:p>
          <a:p>
            <a:pPr marL="171450" indent="-171450">
              <a:lnSpc>
                <a:spcPct val="150000"/>
              </a:lnSpc>
              <a:buFont typeface="Arial" panose="020B0604020202020204" pitchFamily="34" charset="0"/>
              <a:buChar char="•"/>
            </a:pPr>
            <a:r>
              <a:rPr lang="en-US" sz="1200" dirty="0">
                <a:ea typeface="MS PGothic" pitchFamily="34" charset="-128"/>
              </a:rPr>
              <a:t>We will look at our existing organizational data first and focus on our goals, objectives</a:t>
            </a:r>
            <a:r>
              <a:rPr lang="en-US" sz="1200" baseline="0" dirty="0">
                <a:ea typeface="MS PGothic" pitchFamily="34" charset="-128"/>
              </a:rPr>
              <a:t> and </a:t>
            </a:r>
            <a:r>
              <a:rPr lang="en-US" sz="1200" dirty="0">
                <a:ea typeface="MS PGothic" pitchFamily="34" charset="-128"/>
              </a:rPr>
              <a:t>working</a:t>
            </a:r>
            <a:r>
              <a:rPr lang="en-US" sz="1200" baseline="0" dirty="0">
                <a:ea typeface="MS PGothic" pitchFamily="34" charset="-128"/>
              </a:rPr>
              <a:t> conditions (See Chapter 3 of Guidelines).  </a:t>
            </a:r>
            <a:endParaRPr lang="en-US" sz="1200" dirty="0">
              <a:ea typeface="MS PGothic" pitchFamily="34" charset="-128"/>
            </a:endParaRPr>
          </a:p>
          <a:p>
            <a:pPr marL="171450" indent="-171450">
              <a:lnSpc>
                <a:spcPct val="150000"/>
              </a:lnSpc>
              <a:buFont typeface="Arial" panose="020B0604020202020204" pitchFamily="34" charset="0"/>
              <a:buChar char="•"/>
            </a:pPr>
            <a:r>
              <a:rPr lang="en-US" sz="1200" dirty="0">
                <a:ea typeface="MS PGothic" pitchFamily="34" charset="-128"/>
              </a:rPr>
              <a:t>A new set of Guidelines from the Harvard T.H. Chan</a:t>
            </a:r>
            <a:r>
              <a:rPr lang="en-US" sz="1200" baseline="0" dirty="0">
                <a:ea typeface="MS PGothic" pitchFamily="34" charset="-128"/>
              </a:rPr>
              <a:t> School of Public Health Center for Work, Health, and Well-being provides measurement resources. </a:t>
            </a:r>
            <a:r>
              <a:rPr lang="en-US" sz="1200" baseline="0" dirty="0" smtClean="0">
                <a:ea typeface="MS PGothic" pitchFamily="34" charset="-128"/>
              </a:rPr>
              <a:t>http://centerforworkhealth.sph.harvard.edu/  </a:t>
            </a:r>
            <a:r>
              <a:rPr lang="en-US" sz="1200" baseline="0" dirty="0">
                <a:ea typeface="MS PGothic" pitchFamily="34" charset="-128"/>
              </a:rPr>
              <a:t>(See </a:t>
            </a:r>
            <a:r>
              <a:rPr lang="en-US" sz="1200" dirty="0">
                <a:ea typeface="MS PGothic" pitchFamily="34" charset="-128"/>
              </a:rPr>
              <a:t>Chapters</a:t>
            </a:r>
            <a:r>
              <a:rPr lang="en-US" sz="1200" baseline="0" dirty="0">
                <a:ea typeface="MS PGothic" pitchFamily="34" charset="-128"/>
              </a:rPr>
              <a:t> 3 and 5 of the Guidelines, as well as the </a:t>
            </a:r>
            <a:r>
              <a:rPr lang="en-US" sz="1200" baseline="0" dirty="0" smtClean="0">
                <a:ea typeface="MS PGothic" pitchFamily="34" charset="-128"/>
              </a:rPr>
              <a:t>resources </a:t>
            </a:r>
            <a:r>
              <a:rPr lang="en-US" sz="1200" baseline="0" dirty="0">
                <a:ea typeface="MS PGothic" pitchFamily="34" charset="-128"/>
              </a:rPr>
              <a:t>and tools for chapter </a:t>
            </a:r>
            <a:r>
              <a:rPr lang="en-US" sz="1200" baseline="0" dirty="0" smtClean="0">
                <a:ea typeface="MS PGothic" pitchFamily="34" charset="-128"/>
              </a:rPr>
              <a:t>3, for </a:t>
            </a:r>
            <a:r>
              <a:rPr lang="en-US" sz="1200" baseline="0" dirty="0">
                <a:ea typeface="MS PGothic" pitchFamily="34" charset="-128"/>
              </a:rPr>
              <a:t>several ways to measure an integrated approach.)</a:t>
            </a:r>
          </a:p>
          <a:p>
            <a:pPr marL="171450" indent="-171450">
              <a:lnSpc>
                <a:spcPct val="150000"/>
              </a:lnSpc>
              <a:buFont typeface="Arial" panose="020B0604020202020204" pitchFamily="34" charset="0"/>
              <a:buChar char="•"/>
            </a:pPr>
            <a:endParaRPr lang="en-US" sz="1200" baseline="0" dirty="0">
              <a:ea typeface="MS PGothic" pitchFamily="34" charset="-128"/>
            </a:endParaRPr>
          </a:p>
          <a:p>
            <a:pPr marL="171450" indent="-171450">
              <a:lnSpc>
                <a:spcPct val="150000"/>
              </a:lnSpc>
              <a:buFont typeface="Arial" panose="020B0604020202020204" pitchFamily="34" charset="0"/>
              <a:buChar char="•"/>
            </a:pPr>
            <a:endParaRPr lang="en-US" sz="1200" dirty="0">
              <a:ea typeface="MS PGothic" pitchFamily="34" charset="-128"/>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dirty="0">
              <a:ea typeface="MS PGothic" pitchFamily="34" charset="-128"/>
            </a:endParaRPr>
          </a:p>
          <a:p>
            <a:endParaRPr lang="en-US" dirty="0"/>
          </a:p>
          <a:p>
            <a:endParaRPr lang="en-US" dirty="0">
              <a:ea typeface="MS PGothic" pitchFamily="34" charset="-128"/>
            </a:endParaRPr>
          </a:p>
          <a:p>
            <a:r>
              <a:rPr lang="en-US" dirty="0">
                <a:ea typeface="MS PGothic" pitchFamily="34" charset="-128"/>
              </a:rPr>
              <a:t> </a:t>
            </a:r>
          </a:p>
          <a:p>
            <a:endParaRPr lang="en-US" dirty="0">
              <a:ea typeface="MS PGothic" pitchFamily="34" charset="-128"/>
            </a:endParaRPr>
          </a:p>
        </p:txBody>
      </p:sp>
      <p:sp>
        <p:nvSpPr>
          <p:cNvPr id="52228" name="Slide Number Placeholder 3"/>
          <p:cNvSpPr>
            <a:spLocks noGrp="1"/>
          </p:cNvSpPr>
          <p:nvPr>
            <p:ph type="sldNum" sz="quarter" idx="5"/>
          </p:nvPr>
        </p:nvSpPr>
        <p:spPr/>
        <p:txBody>
          <a:bodyPr/>
          <a:lstStyle/>
          <a:p>
            <a:pPr>
              <a:defRPr/>
            </a:pPr>
            <a:fld id="{A3E0EA70-77AB-48A4-B362-EAA616FD4C22}" type="slidenum">
              <a:rPr lang="en-US" smtClean="0"/>
              <a:pPr>
                <a:defRPr/>
              </a:pPr>
              <a:t>12</a:t>
            </a:fld>
            <a:endParaRPr lang="en-US"/>
          </a:p>
        </p:txBody>
      </p:sp>
    </p:spTree>
    <p:extLst>
      <p:ext uri="{BB962C8B-B14F-4D97-AF65-F5344CB8AC3E}">
        <p14:creationId xmlns="" xmlns:p14="http://schemas.microsoft.com/office/powerpoint/2010/main" val="2145264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Dartmouth-Hitchcock Medical Center is a nonprofit academic health center based in New Hampshire, a state in the United States. During one of their strategic planning sessions, leadership decided they needed to take action on their rising health care expenses, which had reached 10% of their annual budget. This was the issue they wanted to solve.  But rather than focus just on financial concerns, they chose to seize a broader opportunity.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Dartmouth-Hitchcock had already set an organizational vision to achieve the healthiest population possible. As the largest employer in New Hampshire, they realized they could take a significant step toward achieving that vision—and simultaneously address their health care costs—by focusing on their own workforce. In other words, they could strategically align their financial objectives with their organizational vision.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premise for their initiative was that healthier and safer</a:t>
            </a:r>
            <a:r>
              <a:rPr lang="en-US" sz="1200" kern="1200" baseline="0" dirty="0">
                <a:solidFill>
                  <a:schemeClr val="tx1"/>
                </a:solidFill>
                <a:effectLst/>
                <a:latin typeface="+mn-lt"/>
                <a:ea typeface="+mn-ea"/>
                <a:cs typeface="+mn-cs"/>
              </a:rPr>
              <a:t> people and organizations can reduce costs and drive population health.</a:t>
            </a:r>
            <a:endParaRPr lang="en-US" sz="1200" kern="1200" dirty="0">
              <a:solidFill>
                <a:schemeClr val="tx1"/>
              </a:solidFill>
              <a:effectLst/>
              <a:latin typeface="+mn-lt"/>
              <a:ea typeface="+mn-ea"/>
              <a:cs typeface="+mn-cs"/>
            </a:endParaRPr>
          </a:p>
          <a:p>
            <a:endParaRPr lang="en-US" dirty="0"/>
          </a:p>
          <a:p>
            <a:endParaRPr lang="en-US" dirty="0">
              <a:ea typeface="MS PGothic" pitchFamily="34" charset="-128"/>
            </a:endParaRPr>
          </a:p>
          <a:p>
            <a:r>
              <a:rPr lang="en-US" dirty="0">
                <a:ea typeface="MS PGothic" pitchFamily="34" charset="-128"/>
              </a:rPr>
              <a:t> </a:t>
            </a:r>
          </a:p>
          <a:p>
            <a:endParaRPr lang="en-US" dirty="0">
              <a:ea typeface="MS PGothic" pitchFamily="34" charset="-128"/>
            </a:endParaRPr>
          </a:p>
        </p:txBody>
      </p:sp>
      <p:sp>
        <p:nvSpPr>
          <p:cNvPr id="52228" name="Slide Number Placeholder 3"/>
          <p:cNvSpPr>
            <a:spLocks noGrp="1"/>
          </p:cNvSpPr>
          <p:nvPr>
            <p:ph type="sldNum" sz="quarter" idx="5"/>
          </p:nvPr>
        </p:nvSpPr>
        <p:spPr/>
        <p:txBody>
          <a:bodyPr/>
          <a:lstStyle/>
          <a:p>
            <a:pPr>
              <a:defRPr/>
            </a:pPr>
            <a:fld id="{A3E0EA70-77AB-48A4-B362-EAA616FD4C22}" type="slidenum">
              <a:rPr lang="en-US" smtClean="0"/>
              <a:pPr>
                <a:defRPr/>
              </a:pPr>
              <a:t>13</a:t>
            </a:fld>
            <a:endParaRPr lang="en-US"/>
          </a:p>
        </p:txBody>
      </p:sp>
    </p:spTree>
    <p:extLst>
      <p:ext uri="{BB962C8B-B14F-4D97-AF65-F5344CB8AC3E}">
        <p14:creationId xmlns="" xmlns:p14="http://schemas.microsoft.com/office/powerpoint/2010/main" val="82762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Based on research,</a:t>
            </a:r>
            <a:r>
              <a:rPr lang="en-US" sz="1200" kern="1200" baseline="0" dirty="0">
                <a:solidFill>
                  <a:schemeClr val="tx1"/>
                </a:solidFill>
                <a:effectLst/>
                <a:latin typeface="+mn-lt"/>
                <a:ea typeface="+mn-ea"/>
                <a:cs typeface="+mn-cs"/>
              </a:rPr>
              <a:t> l</a:t>
            </a:r>
            <a:r>
              <a:rPr lang="en-US" sz="1200" kern="1200" dirty="0">
                <a:solidFill>
                  <a:schemeClr val="tx1"/>
                </a:solidFill>
                <a:effectLst/>
                <a:latin typeface="+mn-lt"/>
                <a:ea typeface="+mn-ea"/>
                <a:cs typeface="+mn-cs"/>
              </a:rPr>
              <a:t>eaders knew that departments with higher injury rates would also have higher health risks. They reviewed internal injury data to identify those departments, then invited managers and employees from those units to collaborate with them on improving safety, health, and quality outcomes.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They used interconnected tactics focused on improving working conditions, including</a:t>
            </a:r>
            <a:r>
              <a:rPr lang="en-US" sz="1200" kern="1200" baseline="0" dirty="0">
                <a:solidFill>
                  <a:schemeClr val="tx1"/>
                </a:solidFill>
                <a:effectLst/>
                <a:latin typeface="+mn-lt"/>
                <a:ea typeface="+mn-ea"/>
                <a:cs typeface="+mn-cs"/>
              </a:rPr>
              <a:t> those listed on the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They created a steering committee of management whose responsibilities included diverse functions supporting health, safety, and well-being.  They also had other teams to plan, implement, and evaluate the initiative.  All teams worked toward the same overall goal:  improving the health and safety of the workforce and improving population health.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For more information about Dartmouth-Hitchcock’s story, see the Guidelines.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ea typeface="MS PGothic" pitchFamily="34" charset="-128"/>
            </a:endParaRPr>
          </a:p>
          <a:p>
            <a:r>
              <a:rPr lang="en-US" dirty="0">
                <a:ea typeface="MS PGothic" pitchFamily="34" charset="-128"/>
              </a:rPr>
              <a:t> </a:t>
            </a:r>
          </a:p>
          <a:p>
            <a:endParaRPr lang="en-US" dirty="0">
              <a:ea typeface="MS PGothic" pitchFamily="34" charset="-128"/>
            </a:endParaRPr>
          </a:p>
        </p:txBody>
      </p:sp>
      <p:sp>
        <p:nvSpPr>
          <p:cNvPr id="52228" name="Slide Number Placeholder 3"/>
          <p:cNvSpPr>
            <a:spLocks noGrp="1"/>
          </p:cNvSpPr>
          <p:nvPr>
            <p:ph type="sldNum" sz="quarter" idx="5"/>
          </p:nvPr>
        </p:nvSpPr>
        <p:spPr/>
        <p:txBody>
          <a:bodyPr/>
          <a:lstStyle/>
          <a:p>
            <a:pPr>
              <a:defRPr/>
            </a:pPr>
            <a:fld id="{A3E0EA70-77AB-48A4-B362-EAA616FD4C22}" type="slidenum">
              <a:rPr lang="en-US" smtClean="0"/>
              <a:pPr>
                <a:defRPr/>
              </a:pPr>
              <a:t>14</a:t>
            </a:fld>
            <a:endParaRPr lang="en-US"/>
          </a:p>
        </p:txBody>
      </p:sp>
    </p:spTree>
    <p:extLst>
      <p:ext uri="{BB962C8B-B14F-4D97-AF65-F5344CB8AC3E}">
        <p14:creationId xmlns="" xmlns:p14="http://schemas.microsoft.com/office/powerpoint/2010/main" val="2685367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mn-ea"/>
              </a:rPr>
              <a:t>The</a:t>
            </a:r>
            <a:r>
              <a:rPr lang="en-US" baseline="0" dirty="0">
                <a:ea typeface="+mn-ea"/>
              </a:rPr>
              <a:t> initiative has realized several positive outcomes, including those listed on the slide.</a:t>
            </a:r>
          </a:p>
          <a:p>
            <a:endParaRPr lang="en-US" baseline="0" dirty="0">
              <a:ea typeface="+mn-ea"/>
            </a:endParaRPr>
          </a:p>
          <a:p>
            <a:r>
              <a:rPr lang="en-US" sz="1200" kern="1200" dirty="0">
                <a:solidFill>
                  <a:schemeClr val="tx1"/>
                </a:solidFill>
                <a:effectLst/>
                <a:latin typeface="+mn-lt"/>
                <a:ea typeface="+mn-ea"/>
                <a:cs typeface="+mn-cs"/>
              </a:rPr>
              <a:t>With comprehensive policies and practices aimed at working conditions, Dartmouth-Hitchcock achieved clear, measurable results in reducing injuries and lowering costs—something they had been unable to do before using an integrated approach.</a:t>
            </a:r>
            <a:endParaRPr lang="en-US" dirty="0">
              <a:ea typeface="MS PGothic" pitchFamily="34" charset="-128"/>
            </a:endParaRPr>
          </a:p>
          <a:p>
            <a:endParaRPr lang="en-US" dirty="0">
              <a:ea typeface="MS PGothic" pitchFamily="34" charset="-128"/>
            </a:endParaRPr>
          </a:p>
        </p:txBody>
      </p:sp>
      <p:sp>
        <p:nvSpPr>
          <p:cNvPr id="52228" name="Slide Number Placeholder 3"/>
          <p:cNvSpPr>
            <a:spLocks noGrp="1"/>
          </p:cNvSpPr>
          <p:nvPr>
            <p:ph type="sldNum" sz="quarter" idx="5"/>
          </p:nvPr>
        </p:nvSpPr>
        <p:spPr/>
        <p:txBody>
          <a:bodyPr/>
          <a:lstStyle/>
          <a:p>
            <a:pPr>
              <a:defRPr/>
            </a:pPr>
            <a:fld id="{A3E0EA70-77AB-48A4-B362-EAA616FD4C22}" type="slidenum">
              <a:rPr lang="en-US" smtClean="0"/>
              <a:pPr>
                <a:defRPr/>
              </a:pPr>
              <a:t>15</a:t>
            </a:fld>
            <a:endParaRPr lang="en-US"/>
          </a:p>
        </p:txBody>
      </p:sp>
    </p:spTree>
    <p:extLst>
      <p:ext uri="{BB962C8B-B14F-4D97-AF65-F5344CB8AC3E}">
        <p14:creationId xmlns="" xmlns:p14="http://schemas.microsoft.com/office/powerpoint/2010/main" val="3850641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MS PGothic" pitchFamily="34" charset="-128"/>
            </a:endParaRPr>
          </a:p>
        </p:txBody>
      </p:sp>
      <p:sp>
        <p:nvSpPr>
          <p:cNvPr id="52228" name="Slide Number Placeholder 3"/>
          <p:cNvSpPr>
            <a:spLocks noGrp="1"/>
          </p:cNvSpPr>
          <p:nvPr>
            <p:ph type="sldNum" sz="quarter" idx="5"/>
          </p:nvPr>
        </p:nvSpPr>
        <p:spPr/>
        <p:txBody>
          <a:bodyPr/>
          <a:lstStyle/>
          <a:p>
            <a:pPr>
              <a:defRPr/>
            </a:pPr>
            <a:fld id="{A3E0EA70-77AB-48A4-B362-EAA616FD4C22}" type="slidenum">
              <a:rPr lang="en-US" smtClean="0"/>
              <a:pPr>
                <a:defRPr/>
              </a:pPr>
              <a:t>16</a:t>
            </a:fld>
            <a:endParaRPr lang="en-US"/>
          </a:p>
        </p:txBody>
      </p:sp>
    </p:spTree>
    <p:extLst>
      <p:ext uri="{BB962C8B-B14F-4D97-AF65-F5344CB8AC3E}">
        <p14:creationId xmlns="" xmlns:p14="http://schemas.microsoft.com/office/powerpoint/2010/main" val="2288561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expect you may</a:t>
            </a:r>
            <a:r>
              <a:rPr lang="en-US" baseline="0" dirty="0" smtClean="0"/>
              <a:t> adapt some of these slides for your organization, but request that you acknowledge the source of your information.  The citation is provided on the slide and contains more information about all of the topics in these slides.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1791FB4-076A-48F3-A403-6D8691F828D2}" type="slidenum">
              <a:rPr lang="en-US" smtClean="0"/>
              <a:pPr/>
              <a:t>17</a:t>
            </a:fld>
            <a:endParaRPr lang="en-US"/>
          </a:p>
        </p:txBody>
      </p:sp>
    </p:spTree>
    <p:extLst>
      <p:ext uri="{BB962C8B-B14F-4D97-AF65-F5344CB8AC3E}">
        <p14:creationId xmlns="" xmlns:p14="http://schemas.microsoft.com/office/powerpoint/2010/main" val="421415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suggested title for the presentation.</a:t>
            </a:r>
            <a:endParaRPr lang="en-US" dirty="0"/>
          </a:p>
          <a:p>
            <a:endParaRPr lang="en-US" dirty="0"/>
          </a:p>
          <a:p>
            <a:r>
              <a:rPr lang="en-US" dirty="0"/>
              <a:t>Insert the date, your name, and other relevant 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71791FB4-076A-48F3-A403-6D8691F828D2}" type="slidenum">
              <a:rPr lang="en-US" smtClean="0"/>
              <a:pPr/>
              <a:t>2</a:t>
            </a:fld>
            <a:endParaRPr lang="en-US"/>
          </a:p>
        </p:txBody>
      </p:sp>
    </p:spTree>
    <p:extLst>
      <p:ext uri="{BB962C8B-B14F-4D97-AF65-F5344CB8AC3E}">
        <p14:creationId xmlns="" xmlns:p14="http://schemas.microsoft.com/office/powerpoint/2010/main" val="313874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provides an overview of the topics and questions to be addressed.</a:t>
            </a:r>
          </a:p>
          <a:p>
            <a:endParaRPr lang="en-US" baseline="0" dirty="0"/>
          </a:p>
          <a:p>
            <a:pPr marL="228600" indent="-228600">
              <a:buAutoNum type="arabicPeriod"/>
            </a:pPr>
            <a:r>
              <a:rPr lang="en-US" baseline="0" dirty="0" smtClean="0"/>
              <a:t>Discuss </a:t>
            </a:r>
            <a:r>
              <a:rPr lang="en-US" baseline="0" dirty="0"/>
              <a:t>your organization’s safety, health, and well-being issue to solve or address</a:t>
            </a:r>
          </a:p>
          <a:p>
            <a:pPr marL="228600" indent="-228600">
              <a:buAutoNum type="arabicPeriod"/>
            </a:pPr>
            <a:r>
              <a:rPr lang="en-US" baseline="0" dirty="0"/>
              <a:t>Provide a description of an integrated approach solution and its key characteristics</a:t>
            </a:r>
          </a:p>
          <a:p>
            <a:pPr marL="228600" indent="-228600">
              <a:buAutoNum type="arabicPeriod"/>
            </a:pPr>
            <a:r>
              <a:rPr lang="en-US" baseline="0" dirty="0"/>
              <a:t>Explain the focus of an integrated approach and how it differs from business as usual</a:t>
            </a:r>
          </a:p>
          <a:p>
            <a:pPr marL="228600" indent="-228600">
              <a:buAutoNum type="arabicPeriod"/>
            </a:pPr>
            <a:r>
              <a:rPr lang="en-US" baseline="0" dirty="0"/>
              <a:t>Summarize key research findings in support of an integrated approach</a:t>
            </a:r>
          </a:p>
          <a:p>
            <a:pPr marL="228600" indent="-228600">
              <a:buAutoNum type="arabicPeriod"/>
            </a:pPr>
            <a:r>
              <a:rPr lang="en-US" baseline="0" dirty="0"/>
              <a:t>Relay key actions of organizations that successfully implement an integrated approach</a:t>
            </a:r>
          </a:p>
          <a:p>
            <a:pPr marL="228600" indent="-228600">
              <a:buAutoNum type="arabicPeriod"/>
            </a:pPr>
            <a:r>
              <a:rPr lang="en-US" baseline="0" dirty="0"/>
              <a:t>Assure that you can measure it</a:t>
            </a:r>
          </a:p>
          <a:p>
            <a:pPr marL="228600" indent="-228600">
              <a:buAutoNum type="arabicPeriod"/>
            </a:pPr>
            <a:r>
              <a:rPr lang="en-US" baseline="0" dirty="0"/>
              <a:t>Provide a real-world example</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pPr>
              <a:defRPr/>
            </a:pPr>
            <a:fld id="{D7FBAF2B-6356-46BE-8A26-7FD2F1833E07}" type="slidenum">
              <a:rPr lang="en-US" smtClean="0"/>
              <a:pPr>
                <a:defRPr/>
              </a:pPr>
              <a:t>3</a:t>
            </a:fld>
            <a:endParaRPr lang="en-US"/>
          </a:p>
        </p:txBody>
      </p:sp>
    </p:spTree>
    <p:extLst>
      <p:ext uri="{BB962C8B-B14F-4D97-AF65-F5344CB8AC3E}">
        <p14:creationId xmlns="" xmlns:p14="http://schemas.microsoft.com/office/powerpoint/2010/main" val="395293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Highlight an example or two of issues or problems your organization has. </a:t>
            </a:r>
          </a:p>
          <a:p>
            <a:pPr marL="171450" indent="-171450">
              <a:buFont typeface="Arial" panose="020B0604020202020204" pitchFamily="34" charset="0"/>
              <a:buChar char="•"/>
            </a:pPr>
            <a:r>
              <a:rPr lang="en-US" baseline="0" dirty="0"/>
              <a:t>Insert an example that impacts your employee population. For instance, back injuries or stress</a:t>
            </a:r>
          </a:p>
          <a:p>
            <a:pPr marL="171450" indent="-171450">
              <a:buFont typeface="Arial" panose="020B0604020202020204" pitchFamily="34" charset="0"/>
              <a:buChar char="•"/>
            </a:pPr>
            <a:r>
              <a:rPr lang="en-US" baseline="0" dirty="0"/>
              <a:t>Insert an example that impacts employer outcomes.  For instance, absenteeism, productivity, health care costs. </a:t>
            </a:r>
          </a:p>
          <a:p>
            <a:pPr marL="171450" indent="-171450">
              <a:buFont typeface="Arial" panose="020B0604020202020204" pitchFamily="34" charset="0"/>
              <a:buChar char="•"/>
            </a:pPr>
            <a:r>
              <a:rPr lang="en-US" baseline="0" dirty="0"/>
              <a:t>Bring data that support your points.  Data from your own organization might be the most persuasive.  But if you don’t have it, consider data from articles about organizations similar to yours, or state or national data.</a:t>
            </a:r>
          </a:p>
          <a:p>
            <a:pPr marL="628650" lvl="1" indent="-171450">
              <a:buFont typeface="Arial" panose="020B0604020202020204" pitchFamily="34" charset="0"/>
              <a:buChar char="•"/>
            </a:pPr>
            <a:r>
              <a:rPr lang="en-US" baseline="0" dirty="0"/>
              <a:t>Personal stories are also useful to share if people are willing to share them.</a:t>
            </a:r>
          </a:p>
          <a:p>
            <a:endParaRPr lang="en-US" baseline="0" dirty="0"/>
          </a:p>
        </p:txBody>
      </p:sp>
      <p:sp>
        <p:nvSpPr>
          <p:cNvPr id="4" name="Slide Number Placeholder 3"/>
          <p:cNvSpPr>
            <a:spLocks noGrp="1"/>
          </p:cNvSpPr>
          <p:nvPr>
            <p:ph type="sldNum" sz="quarter" idx="10"/>
          </p:nvPr>
        </p:nvSpPr>
        <p:spPr/>
        <p:txBody>
          <a:bodyPr/>
          <a:lstStyle/>
          <a:p>
            <a:pPr>
              <a:defRPr/>
            </a:pPr>
            <a:fld id="{D7FBAF2B-6356-46BE-8A26-7FD2F1833E07}" type="slidenum">
              <a:rPr lang="en-US" smtClean="0"/>
              <a:pPr>
                <a:defRPr/>
              </a:pPr>
              <a:t>4</a:t>
            </a:fld>
            <a:endParaRPr lang="en-US"/>
          </a:p>
        </p:txBody>
      </p:sp>
    </p:spTree>
    <p:extLst>
      <p:ext uri="{BB962C8B-B14F-4D97-AF65-F5344CB8AC3E}">
        <p14:creationId xmlns="" xmlns:p14="http://schemas.microsoft.com/office/powerpoint/2010/main" val="112244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22F2DCE-4F90-4BF2-ABA0-7452539DDC18}" type="slidenum">
              <a:rPr lang="en-US" smtClean="0"/>
              <a:pPr>
                <a:defRPr/>
              </a:pPr>
              <a:t>5</a:t>
            </a:fld>
            <a:endParaRPr lang="en-US"/>
          </a:p>
        </p:txBody>
      </p:sp>
      <p:sp>
        <p:nvSpPr>
          <p:cNvPr id="57347" name="Rectangle 2"/>
          <p:cNvSpPr>
            <a:spLocks noGrp="1" noRot="1" noChangeAspect="1" noChangeArrowheads="1" noTextEdit="1"/>
          </p:cNvSpPr>
          <p:nvPr>
            <p:ph type="sldImg"/>
          </p:nvPr>
        </p:nvSpPr>
        <p:spPr bwMode="auto">
          <a:xfrm>
            <a:off x="436563" y="709613"/>
            <a:ext cx="6297612" cy="3543300"/>
          </a:xfrm>
          <a:noFill/>
          <a:ln>
            <a:solidFill>
              <a:srgbClr val="000000"/>
            </a:solidFill>
            <a:miter lim="800000"/>
            <a:headEnd/>
            <a:tailEnd/>
          </a:ln>
        </p:spPr>
      </p:sp>
      <p:sp>
        <p:nvSpPr>
          <p:cNvPr id="57348" name="Rectangle 3"/>
          <p:cNvSpPr>
            <a:spLocks noGrp="1" noChangeArrowheads="1"/>
          </p:cNvSpPr>
          <p:nvPr>
            <p:ph type="body" idx="1"/>
          </p:nvPr>
        </p:nvSpPr>
        <p:spPr bwMode="auto">
          <a:xfrm>
            <a:off x="717269" y="4488420"/>
            <a:ext cx="5731651" cy="4252780"/>
          </a:xfrm>
          <a:noFill/>
        </p:spPr>
        <p:txBody>
          <a:bodyPr wrap="square" numCol="1" anchor="t" anchorCtr="0" compatLnSpc="1">
            <a:prstTxWarp prst="textNoShape">
              <a:avLst/>
            </a:prstTxWarp>
          </a:bodyPr>
          <a:lstStyle/>
          <a:p>
            <a:pPr lvl="0"/>
            <a:endParaRPr lang="en-US" dirty="0"/>
          </a:p>
          <a:p>
            <a:r>
              <a:rPr lang="en-US" dirty="0"/>
              <a:t> An integrated approach solution</a:t>
            </a:r>
            <a:r>
              <a:rPr lang="en-US" baseline="0" dirty="0"/>
              <a:t> is </a:t>
            </a:r>
            <a:r>
              <a:rPr lang="en-US" dirty="0"/>
              <a:t>a management system approach to worker safety, health, &amp; well-being</a:t>
            </a:r>
            <a:r>
              <a:rPr lang="en-US" sz="800" baseline="0" dirty="0"/>
              <a:t>  that is </a:t>
            </a:r>
            <a:r>
              <a:rPr lang="en-US" dirty="0"/>
              <a:t>shaped by employee input &amp; participation.</a:t>
            </a:r>
          </a:p>
          <a:p>
            <a:endParaRPr lang="en-US" dirty="0"/>
          </a:p>
          <a:p>
            <a:r>
              <a:rPr lang="en-US" dirty="0"/>
              <a:t>Using</a:t>
            </a:r>
            <a:r>
              <a:rPr lang="en-US" baseline="0" dirty="0"/>
              <a:t> an integrated approach can be an innovative and efficient solution to your organization’s issues related to safety, health, and well-being</a:t>
            </a:r>
            <a:endParaRPr lang="en-US" dirty="0"/>
          </a:p>
          <a:p>
            <a:endParaRPr lang="en-US" dirty="0"/>
          </a:p>
          <a:p>
            <a:endParaRPr lang="en-US" dirty="0"/>
          </a:p>
          <a:p>
            <a:pPr eaLnBrk="1" hangingPunct="1"/>
            <a:endParaRPr lang="en-US" dirty="0"/>
          </a:p>
          <a:p>
            <a:pPr eaLnBrk="1" hangingPunct="1"/>
            <a:endParaRPr lang="en-US" dirty="0">
              <a:ea typeface="MS PGothic" pitchFamily="34" charset="-128"/>
            </a:endParaRPr>
          </a:p>
        </p:txBody>
      </p:sp>
    </p:spTree>
    <p:extLst>
      <p:ext uri="{BB962C8B-B14F-4D97-AF65-F5344CB8AC3E}">
        <p14:creationId xmlns="" xmlns:p14="http://schemas.microsoft.com/office/powerpoint/2010/main" val="31004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22F2DCE-4F90-4BF2-ABA0-7452539DDC18}" type="slidenum">
              <a:rPr lang="en-US" smtClean="0"/>
              <a:pPr>
                <a:defRPr/>
              </a:pPr>
              <a:t>6</a:t>
            </a:fld>
            <a:endParaRPr lang="en-US"/>
          </a:p>
        </p:txBody>
      </p:sp>
      <p:sp>
        <p:nvSpPr>
          <p:cNvPr id="57347" name="Rectangle 2"/>
          <p:cNvSpPr>
            <a:spLocks noGrp="1" noRot="1" noChangeAspect="1" noChangeArrowheads="1" noTextEdit="1"/>
          </p:cNvSpPr>
          <p:nvPr>
            <p:ph type="sldImg"/>
          </p:nvPr>
        </p:nvSpPr>
        <p:spPr bwMode="auto">
          <a:xfrm>
            <a:off x="436563" y="709613"/>
            <a:ext cx="6297612" cy="3543300"/>
          </a:xfrm>
          <a:noFill/>
          <a:ln>
            <a:solidFill>
              <a:srgbClr val="000000"/>
            </a:solidFill>
            <a:miter lim="800000"/>
            <a:headEnd/>
            <a:tailEnd/>
          </a:ln>
        </p:spPr>
      </p:sp>
      <p:sp>
        <p:nvSpPr>
          <p:cNvPr id="57348" name="Rectangle 3"/>
          <p:cNvSpPr>
            <a:spLocks noGrp="1" noChangeArrowheads="1"/>
          </p:cNvSpPr>
          <p:nvPr>
            <p:ph type="body" idx="1"/>
          </p:nvPr>
        </p:nvSpPr>
        <p:spPr bwMode="auto">
          <a:xfrm>
            <a:off x="717269" y="4488419"/>
            <a:ext cx="5731651" cy="4341547"/>
          </a:xfrm>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An effective integrated approach is based on six key characteristics</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Leadership commitment. </a:t>
            </a:r>
            <a:r>
              <a:rPr lang="en-US" sz="1200" b="0" i="0"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eadership makes worker safety, health, and well-being a clear priority for the entire organization. Leaders drive accountability and provide the necessary resources and environment to create positive working conditions.</a:t>
            </a:r>
          </a:p>
          <a:p>
            <a:pPr lvl="0"/>
            <a:r>
              <a:rPr lang="en-US" sz="1200" b="1" i="1" kern="1200" dirty="0">
                <a:solidFill>
                  <a:schemeClr val="tx1"/>
                </a:solidFill>
                <a:effectLst/>
                <a:latin typeface="+mn-lt"/>
                <a:ea typeface="+mn-ea"/>
                <a:cs typeface="+mn-cs"/>
              </a:rPr>
              <a:t>Policies, programs, and practices focused on positive working conditions</a:t>
            </a:r>
            <a:r>
              <a:rPr lang="en-US" sz="1200" kern="1200" dirty="0">
                <a:solidFill>
                  <a:schemeClr val="tx1"/>
                </a:solidFill>
                <a:effectLst/>
                <a:latin typeface="+mn-lt"/>
                <a:ea typeface="+mn-ea"/>
                <a:cs typeface="+mn-cs"/>
              </a:rPr>
              <a:t>. The organization enhances worker safety, health, and well-being with policies and practices that improve working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Participation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Stakeholders at every level of an organization, including organized labor, help plan and carry out efforts to protect and promote worker safety and health. </a:t>
            </a:r>
          </a:p>
          <a:p>
            <a:pPr lvl="0"/>
            <a:r>
              <a:rPr lang="en-US" sz="1200" b="1" i="1" kern="1200" dirty="0">
                <a:solidFill>
                  <a:schemeClr val="tx1"/>
                </a:solidFill>
                <a:effectLst/>
                <a:latin typeface="+mn-lt"/>
                <a:ea typeface="+mn-ea"/>
                <a:cs typeface="+mn-cs"/>
              </a:rPr>
              <a:t>Comprehensive and collaborative strategies</a:t>
            </a:r>
            <a:r>
              <a:rPr lang="en-US" sz="1200" kern="1200" dirty="0">
                <a:solidFill>
                  <a:schemeClr val="tx1"/>
                </a:solidFill>
                <a:effectLst/>
                <a:latin typeface="+mn-lt"/>
                <a:ea typeface="+mn-ea"/>
                <a:cs typeface="+mn-cs"/>
              </a:rPr>
              <a:t>. Employees from across the organization work together to develop comprehensive health and safety initiatives.  </a:t>
            </a:r>
          </a:p>
          <a:p>
            <a:pPr lvl="0"/>
            <a:r>
              <a:rPr lang="en-US" sz="1200" b="1" i="1" kern="1200" dirty="0">
                <a:solidFill>
                  <a:schemeClr val="tx1"/>
                </a:solidFill>
                <a:effectLst/>
                <a:latin typeface="+mn-lt"/>
                <a:ea typeface="+mn-ea"/>
                <a:cs typeface="+mn-cs"/>
              </a:rPr>
              <a:t>Adherence</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organization adheres to federal and state regulations, as well as ethical norms (e.g. respectful work environment, non-discrimination policies and practices,</a:t>
            </a:r>
            <a:r>
              <a:rPr lang="en-US" sz="1200" kern="1200" baseline="0" dirty="0">
                <a:solidFill>
                  <a:schemeClr val="tx1"/>
                </a:solidFill>
                <a:effectLst/>
                <a:latin typeface="+mn-lt"/>
                <a:ea typeface="+mn-ea"/>
                <a:cs typeface="+mn-cs"/>
              </a:rPr>
              <a:t> and confidentiality)</a:t>
            </a:r>
            <a:r>
              <a:rPr lang="en-US" sz="1200" kern="1200" dirty="0">
                <a:solidFill>
                  <a:schemeClr val="tx1"/>
                </a:solidFill>
                <a:effectLst/>
                <a:latin typeface="+mn-lt"/>
                <a:ea typeface="+mn-ea"/>
                <a:cs typeface="+mn-cs"/>
              </a:rPr>
              <a:t>, that advance worker safety, health, and well-being. </a:t>
            </a:r>
          </a:p>
          <a:p>
            <a:pPr lvl="0"/>
            <a:r>
              <a:rPr lang="en-US" sz="1200" b="1" i="1" kern="1200" dirty="0">
                <a:solidFill>
                  <a:schemeClr val="tx1"/>
                </a:solidFill>
                <a:effectLst/>
                <a:latin typeface="+mn-lt"/>
                <a:ea typeface="+mn-ea"/>
                <a:cs typeface="+mn-cs"/>
              </a:rPr>
              <a:t>Data-driven change. </a:t>
            </a:r>
            <a:r>
              <a:rPr lang="en-US" sz="1200" b="0" i="0" kern="1200" dirty="0">
                <a:solidFill>
                  <a:schemeClr val="tx1"/>
                </a:solidFill>
                <a:effectLst/>
                <a:latin typeface="+mn-lt"/>
                <a:ea typeface="+mn-ea"/>
                <a:cs typeface="+mn-cs"/>
              </a:rPr>
              <a:t>Regular evaluation guides an organization’s priority setting, decision-making, and </a:t>
            </a:r>
            <a:r>
              <a:rPr lang="en-US" sz="1200" kern="1200" dirty="0">
                <a:solidFill>
                  <a:schemeClr val="tx1"/>
                </a:solidFill>
                <a:effectLst/>
                <a:latin typeface="+mn-lt"/>
                <a:ea typeface="+mn-ea"/>
                <a:cs typeface="+mn-cs"/>
              </a:rPr>
              <a:t>continuous improvement of worker safety, health, and well-being initiatives. </a:t>
            </a:r>
          </a:p>
          <a:p>
            <a:pPr eaLnBrk="1" hangingPunct="1"/>
            <a:endParaRPr lang="en-US" dirty="0"/>
          </a:p>
        </p:txBody>
      </p:sp>
    </p:spTree>
    <p:extLst>
      <p:ext uri="{BB962C8B-B14F-4D97-AF65-F5344CB8AC3E}">
        <p14:creationId xmlns="" xmlns:p14="http://schemas.microsoft.com/office/powerpoint/2010/main" val="325739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integrated approach is different from traditional approaches to employee safety, health, and well-being.</a:t>
            </a:r>
            <a:endParaRPr lang="en-US" dirty="0"/>
          </a:p>
          <a:p>
            <a:endParaRPr lang="en-US" dirty="0"/>
          </a:p>
          <a:p>
            <a:r>
              <a:rPr lang="en-US" dirty="0"/>
              <a:t>The difference lies in</a:t>
            </a:r>
            <a:r>
              <a:rPr lang="en-US" baseline="0" dirty="0"/>
              <a:t> a sharp focus on using policies and practices to influence working conditions, which are often the root causes of safety, health, and well-being issues. </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working conditions, in turn, can</a:t>
            </a:r>
            <a:r>
              <a:rPr lang="en-US" baseline="0" dirty="0"/>
              <a:t> </a:t>
            </a:r>
            <a:r>
              <a:rPr lang="en-US" dirty="0"/>
              <a:t>influence both worker health &amp; safety as well as employer outcomes.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instance, perhaps an issue at</a:t>
            </a:r>
            <a:r>
              <a:rPr lang="en-US" baseline="0" dirty="0"/>
              <a:t> a worksite could be a lot of health care claims and costs due to a high number of back injuries.  The back injuries (an employee outcome) may be due to job demands (a working condition) such as having to </a:t>
            </a:r>
            <a:r>
              <a:rPr lang="en-US" baseline="0" dirty="0" smtClean="0"/>
              <a:t>move heavy </a:t>
            </a:r>
            <a:r>
              <a:rPr lang="en-US" baseline="0" dirty="0"/>
              <a:t>or awkward items.  A policy that could help reduce back injuries might be an effective mechanical lift plan.</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8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D7FBAF2B-6356-46BE-8A26-7FD2F1833E07}" type="slidenum">
              <a:rPr lang="en-US" smtClean="0"/>
              <a:pPr>
                <a:defRPr/>
              </a:pPr>
              <a:t>7</a:t>
            </a:fld>
            <a:endParaRPr lang="en-US"/>
          </a:p>
        </p:txBody>
      </p:sp>
    </p:spTree>
    <p:extLst>
      <p:ext uri="{BB962C8B-B14F-4D97-AF65-F5344CB8AC3E}">
        <p14:creationId xmlns="" xmlns:p14="http://schemas.microsoft.com/office/powerpoint/2010/main" val="412449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focus on working conditions, you focus on the root causes of safety, health and safety issues, not the symptoms.  This can be more efficient at finding and changing the real problems.</a:t>
            </a:r>
          </a:p>
          <a:p>
            <a:endParaRPr lang="en-US" dirty="0" smtClean="0"/>
          </a:p>
          <a:p>
            <a:r>
              <a:rPr lang="en-US" dirty="0" smtClean="0"/>
              <a:t>You can teach people how to breathe when their stressed, but a more efficient approach is to focus on reducing what causes stress at the worksite.</a:t>
            </a:r>
          </a:p>
          <a:p>
            <a:endParaRPr lang="en-US" dirty="0" smtClean="0"/>
          </a:p>
          <a:p>
            <a:endParaRPr lang="en-US" dirty="0" smtClean="0"/>
          </a:p>
          <a:p>
            <a:r>
              <a:rPr lang="en-US" dirty="0" smtClean="0"/>
              <a:t>You </a:t>
            </a:r>
            <a:r>
              <a:rPr lang="en-US" dirty="0"/>
              <a:t>can address the</a:t>
            </a:r>
            <a:r>
              <a:rPr lang="en-US" baseline="0" dirty="0"/>
              <a:t> t</a:t>
            </a:r>
            <a:r>
              <a:rPr lang="en-US" dirty="0"/>
              <a:t>hree major types of working conditions:</a:t>
            </a:r>
            <a:endParaRPr lang="en-US" baseline="0" dirty="0"/>
          </a:p>
          <a:p>
            <a:pPr marL="228600" indent="-228600">
              <a:buFont typeface="+mj-lt"/>
              <a:buAutoNum type="arabicPeriod"/>
            </a:pPr>
            <a:r>
              <a:rPr lang="en-US" u="sng" baseline="0" dirty="0"/>
              <a:t>the physical environment</a:t>
            </a:r>
            <a:r>
              <a:rPr lang="en-US" baseline="0" dirty="0"/>
              <a:t>: some examples include: availability of mechanical lifting devices, fall hazards like slippery floors, workstation design </a:t>
            </a:r>
          </a:p>
          <a:p>
            <a:pPr marL="228600" indent="-228600">
              <a:buFont typeface="+mj-lt"/>
              <a:buAutoNum type="arabicPeriod"/>
            </a:pPr>
            <a:r>
              <a:rPr lang="en-US" u="sng" baseline="0" dirty="0"/>
              <a:t>work organization: </a:t>
            </a:r>
            <a:r>
              <a:rPr lang="en-US" u="none" baseline="0" dirty="0"/>
              <a:t> examples include: workload, job demands such as moving heavy items or stationary work, and work schedules such as shift work</a:t>
            </a:r>
            <a:endParaRPr lang="en-US" baseline="0" dirty="0"/>
          </a:p>
          <a:p>
            <a:pPr marL="228600" indent="-228600">
              <a:buFont typeface="+mj-lt"/>
              <a:buAutoNum type="arabicPeriod"/>
            </a:pPr>
            <a:r>
              <a:rPr lang="en-US" u="sng" baseline="0" dirty="0"/>
              <a:t>psychosocial factors</a:t>
            </a:r>
            <a:r>
              <a:rPr lang="en-US" baseline="0" dirty="0"/>
              <a:t>: cover psychological strain and social supports, examples include peer and supervisory relationships and harassment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7FBAF2B-6356-46BE-8A26-7FD2F1833E07}" type="slidenum">
              <a:rPr lang="en-US" smtClean="0"/>
              <a:pPr>
                <a:defRPr/>
              </a:pPr>
              <a:t>8</a:t>
            </a:fld>
            <a:endParaRPr lang="en-US"/>
          </a:p>
        </p:txBody>
      </p:sp>
    </p:spTree>
    <p:extLst>
      <p:ext uri="{BB962C8B-B14F-4D97-AF65-F5344CB8AC3E}">
        <p14:creationId xmlns="" xmlns:p14="http://schemas.microsoft.com/office/powerpoint/2010/main" val="151438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latin typeface="+mn-lt"/>
              </a:rPr>
              <a:t>A</a:t>
            </a:r>
            <a:r>
              <a:rPr lang="en-US" sz="1200" i="0" baseline="0" dirty="0">
                <a:latin typeface="+mn-lt"/>
              </a:rPr>
              <a:t> slide with scientific references is included at the end of the presentation.</a:t>
            </a:r>
            <a:endParaRPr lang="en-US" sz="1200" i="1" dirty="0">
              <a:latin typeface="+mn-lt"/>
            </a:endParaRPr>
          </a:p>
          <a:p>
            <a:endParaRPr lang="en-US" dirty="0"/>
          </a:p>
        </p:txBody>
      </p:sp>
      <p:sp>
        <p:nvSpPr>
          <p:cNvPr id="5" name="Date Placeholder 4"/>
          <p:cNvSpPr>
            <a:spLocks noGrp="1"/>
          </p:cNvSpPr>
          <p:nvPr>
            <p:ph type="dt" idx="11"/>
          </p:nvPr>
        </p:nvSpPr>
        <p:spPr/>
        <p:txBody>
          <a:bodyPr/>
          <a:lstStyle/>
          <a:p>
            <a:r>
              <a:rPr lang="en-US"/>
              <a:t>12/5/2013</a:t>
            </a:r>
          </a:p>
        </p:txBody>
      </p:sp>
    </p:spTree>
    <p:extLst>
      <p:ext uri="{BB962C8B-B14F-4D97-AF65-F5344CB8AC3E}">
        <p14:creationId xmlns="" xmlns:p14="http://schemas.microsoft.com/office/powerpoint/2010/main" val="1564551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548E60-2A14-402A-9D01-38DAF196EEAB}"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87320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48E60-2A14-402A-9D01-38DAF196EEAB}"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55179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48E60-2A14-402A-9D01-38DAF196EEAB}"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229968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48E60-2A14-402A-9D01-38DAF196EEAB}"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109320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548E60-2A14-402A-9D01-38DAF196EEAB}"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399161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48E60-2A14-402A-9D01-38DAF196EEAB}"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39602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548E60-2A14-402A-9D01-38DAF196EEAB}"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99635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548E60-2A14-402A-9D01-38DAF196EEAB}" type="datetimeFigureOut">
              <a:rPr lang="en-US" smtClean="0"/>
              <a:pPr/>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406846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48E60-2A14-402A-9D01-38DAF196EEAB}" type="datetimeFigureOut">
              <a:rPr lang="en-US" smtClean="0"/>
              <a:pPr/>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23228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48E60-2A14-402A-9D01-38DAF196EEAB}"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2551805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48E60-2A14-402A-9D01-38DAF196EEAB}"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398115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48E60-2A14-402A-9D01-38DAF196EEAB}" type="datetimeFigureOut">
              <a:rPr lang="en-US" smtClean="0"/>
              <a:pPr/>
              <a:t>10/17/2017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0E30B-9BC8-45B0-A885-729B1C150EFD}" type="slidenum">
              <a:rPr lang="en-US" smtClean="0"/>
              <a:pPr/>
              <a:t>‹#›</a:t>
            </a:fld>
            <a:endParaRPr lang="en-US"/>
          </a:p>
        </p:txBody>
      </p:sp>
    </p:spTree>
    <p:extLst>
      <p:ext uri="{BB962C8B-B14F-4D97-AF65-F5344CB8AC3E}">
        <p14:creationId xmlns="" xmlns:p14="http://schemas.microsoft.com/office/powerpoint/2010/main" val="1463553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wh/business.html%20201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enterforworkhealth.sph.harvard.ed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26281"/>
            <a:ext cx="8229600" cy="795338"/>
          </a:xfrm>
        </p:spPr>
        <p:txBody>
          <a:bodyPr>
            <a:normAutofit/>
          </a:bodyPr>
          <a:lstStyle/>
          <a:p>
            <a:pPr algn="ctr"/>
            <a:r>
              <a:rPr lang="en-US" b="1" dirty="0">
                <a:effectLst/>
              </a:rPr>
              <a:t>Purpose &amp; use </a:t>
            </a:r>
          </a:p>
        </p:txBody>
      </p:sp>
      <p:sp>
        <p:nvSpPr>
          <p:cNvPr id="3" name="Content Placeholder 2"/>
          <p:cNvSpPr>
            <a:spLocks noGrp="1"/>
          </p:cNvSpPr>
          <p:nvPr>
            <p:ph idx="1"/>
          </p:nvPr>
        </p:nvSpPr>
        <p:spPr>
          <a:xfrm>
            <a:off x="1981200" y="1521619"/>
            <a:ext cx="8229600" cy="5017293"/>
          </a:xfrm>
        </p:spPr>
        <p:txBody>
          <a:bodyPr>
            <a:normAutofit lnSpcReduction="10000"/>
          </a:bodyPr>
          <a:lstStyle/>
          <a:p>
            <a:r>
              <a:rPr lang="en-US" b="1" dirty="0">
                <a:solidFill>
                  <a:srgbClr val="343434"/>
                </a:solidFill>
              </a:rPr>
              <a:t>These slides provide information to describe: </a:t>
            </a:r>
          </a:p>
          <a:p>
            <a:pPr lvl="1"/>
            <a:r>
              <a:rPr lang="en-US" b="1" dirty="0">
                <a:solidFill>
                  <a:srgbClr val="343434"/>
                </a:solidFill>
              </a:rPr>
              <a:t>What an integrated approach is</a:t>
            </a:r>
          </a:p>
          <a:p>
            <a:pPr lvl="1"/>
            <a:r>
              <a:rPr lang="en-US" b="1" dirty="0">
                <a:solidFill>
                  <a:srgbClr val="343434"/>
                </a:solidFill>
              </a:rPr>
              <a:t>How it is different from what you already do</a:t>
            </a:r>
          </a:p>
          <a:p>
            <a:pPr lvl="1"/>
            <a:r>
              <a:rPr lang="en-US" b="1" dirty="0">
                <a:solidFill>
                  <a:srgbClr val="343434"/>
                </a:solidFill>
              </a:rPr>
              <a:t>What its benefits are</a:t>
            </a:r>
          </a:p>
          <a:p>
            <a:pPr lvl="1"/>
            <a:r>
              <a:rPr lang="en-US" b="1" dirty="0">
                <a:solidFill>
                  <a:srgbClr val="343434"/>
                </a:solidFill>
              </a:rPr>
              <a:t>What you have to do</a:t>
            </a:r>
          </a:p>
          <a:p>
            <a:pPr lvl="1"/>
            <a:endParaRPr lang="en-US" b="1" dirty="0">
              <a:solidFill>
                <a:srgbClr val="343434"/>
              </a:solidFill>
            </a:endParaRPr>
          </a:p>
          <a:p>
            <a:pPr>
              <a:lnSpc>
                <a:spcPct val="100000"/>
              </a:lnSpc>
            </a:pPr>
            <a:r>
              <a:rPr lang="en-US" b="1" dirty="0">
                <a:solidFill>
                  <a:srgbClr val="343434"/>
                </a:solidFill>
              </a:rPr>
              <a:t>They can be used by an organizational leader to present to decision-makers.  Additional information for each slide is provided in </a:t>
            </a:r>
            <a:r>
              <a:rPr lang="en-US" b="1" dirty="0" smtClean="0">
                <a:solidFill>
                  <a:srgbClr val="343434"/>
                </a:solidFill>
              </a:rPr>
              <a:t>its notes </a:t>
            </a:r>
            <a:r>
              <a:rPr lang="en-US" b="1" dirty="0">
                <a:solidFill>
                  <a:srgbClr val="343434"/>
                </a:solidFill>
              </a:rPr>
              <a:t>section</a:t>
            </a:r>
          </a:p>
          <a:p>
            <a:pPr marL="0" indent="0">
              <a:lnSpc>
                <a:spcPct val="100000"/>
              </a:lnSpc>
              <a:buNone/>
            </a:pPr>
            <a:endParaRPr lang="en-US" sz="1200" b="1" dirty="0">
              <a:solidFill>
                <a:srgbClr val="343434"/>
              </a:solidFill>
            </a:endParaRPr>
          </a:p>
          <a:p>
            <a:pPr>
              <a:lnSpc>
                <a:spcPct val="100000"/>
              </a:lnSpc>
            </a:pPr>
            <a:r>
              <a:rPr lang="en-US" b="1" dirty="0">
                <a:solidFill>
                  <a:srgbClr val="343434"/>
                </a:solidFill>
              </a:rPr>
              <a:t>Insert examples and data from your organization to make </a:t>
            </a:r>
            <a:r>
              <a:rPr lang="en-US" b="1" dirty="0" smtClean="0">
                <a:solidFill>
                  <a:srgbClr val="343434"/>
                </a:solidFill>
              </a:rPr>
              <a:t>these </a:t>
            </a:r>
            <a:r>
              <a:rPr lang="en-US" b="1" dirty="0">
                <a:solidFill>
                  <a:srgbClr val="343434"/>
                </a:solidFill>
              </a:rPr>
              <a:t>relevant for your audience. </a:t>
            </a:r>
            <a:endParaRPr lang="en-US" sz="2000" i="1" dirty="0">
              <a:solidFill>
                <a:srgbClr val="A51A30"/>
              </a:solidFill>
            </a:endParaRPr>
          </a:p>
        </p:txBody>
      </p:sp>
    </p:spTree>
    <p:extLst>
      <p:ext uri="{BB962C8B-B14F-4D97-AF65-F5344CB8AC3E}">
        <p14:creationId xmlns="" xmlns:p14="http://schemas.microsoft.com/office/powerpoint/2010/main" val="205248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981200" y="726281"/>
            <a:ext cx="8229600" cy="795338"/>
          </a:xfrm>
        </p:spPr>
        <p:txBody>
          <a:bodyPr>
            <a:normAutofit/>
          </a:bodyPr>
          <a:lstStyle/>
          <a:p>
            <a:pPr algn="ctr" eaLnBrk="1" hangingPunct="1">
              <a:defRPr/>
            </a:pPr>
            <a:r>
              <a:rPr lang="en-US" b="1" dirty="0">
                <a:effectLst/>
                <a:ea typeface="ＭＳ Ｐゴシック" pitchFamily="34" charset="-128"/>
              </a:rPr>
              <a:t>5. What do we have to do?</a:t>
            </a:r>
          </a:p>
        </p:txBody>
      </p:sp>
      <p:sp>
        <p:nvSpPr>
          <p:cNvPr id="21507" name="Rectangle 5"/>
          <p:cNvSpPr>
            <a:spLocks noGrp="1" noChangeArrowheads="1"/>
          </p:cNvSpPr>
          <p:nvPr>
            <p:ph idx="1"/>
          </p:nvPr>
        </p:nvSpPr>
        <p:spPr bwMode="auto">
          <a:xfrm>
            <a:off x="1981199" y="1739901"/>
            <a:ext cx="9367157" cy="4301670"/>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sz="2500" dirty="0">
                <a:ea typeface="MS PGothic" pitchFamily="34" charset="-128"/>
              </a:rPr>
              <a:t>Make an organizational commitment to positive working conditions</a:t>
            </a:r>
          </a:p>
          <a:p>
            <a:pPr eaLnBrk="1" hangingPunct="1"/>
            <a:r>
              <a:rPr lang="en-US" sz="2500" dirty="0">
                <a:ea typeface="MS PGothic" pitchFamily="34" charset="-128"/>
              </a:rPr>
              <a:t>Empower a decision-maker to lead  planning &amp; implementation efforts</a:t>
            </a:r>
          </a:p>
          <a:p>
            <a:pPr eaLnBrk="1" hangingPunct="1"/>
            <a:r>
              <a:rPr lang="en-US" sz="2500" dirty="0">
                <a:ea typeface="MS PGothic" pitchFamily="34" charset="-128"/>
              </a:rPr>
              <a:t>Build collaborations throughout the organization</a:t>
            </a:r>
          </a:p>
          <a:p>
            <a:r>
              <a:rPr lang="en-US" sz="2400" dirty="0">
                <a:ea typeface="MS PGothic" pitchFamily="34" charset="-128"/>
              </a:rPr>
              <a:t>Engage in strategic planning processes to improve employee safety, health, and well-being</a:t>
            </a:r>
            <a:endParaRPr lang="en-US" sz="2500" dirty="0">
              <a:ea typeface="MS PGothic" pitchFamily="34" charset="-128"/>
            </a:endParaRPr>
          </a:p>
          <a:p>
            <a:pPr eaLnBrk="1" hangingPunct="1"/>
            <a:r>
              <a:rPr lang="en-US" sz="2500" dirty="0">
                <a:ea typeface="MS PGothic" pitchFamily="34" charset="-128"/>
              </a:rPr>
              <a:t>Foster employee participation and </a:t>
            </a:r>
            <a:r>
              <a:rPr lang="en-US" sz="2500" dirty="0" smtClean="0">
                <a:ea typeface="MS PGothic" pitchFamily="34" charset="-128"/>
              </a:rPr>
              <a:t>a sense </a:t>
            </a:r>
            <a:r>
              <a:rPr lang="en-US" sz="2500" dirty="0">
                <a:ea typeface="MS PGothic" pitchFamily="34" charset="-128"/>
              </a:rPr>
              <a:t>of accountability throughout chain of command</a:t>
            </a:r>
          </a:p>
          <a:p>
            <a:pPr lvl="1"/>
            <a:r>
              <a:rPr lang="en-US" sz="2100" dirty="0">
                <a:ea typeface="MS PGothic" pitchFamily="34" charset="-128"/>
              </a:rPr>
              <a:t> </a:t>
            </a:r>
            <a:r>
              <a:rPr lang="en-US" sz="2200" dirty="0">
                <a:ea typeface="MS PGothic" pitchFamily="34" charset="-128"/>
              </a:rPr>
              <a:t>Provide employees with resources to do their jobs</a:t>
            </a:r>
          </a:p>
          <a:p>
            <a:pPr eaLnBrk="1" hangingPunct="1"/>
            <a:endParaRPr lang="en-US" sz="2500" dirty="0">
              <a:ea typeface="MS PGothic" pitchFamily="34" charset="-128"/>
            </a:endParaRPr>
          </a:p>
        </p:txBody>
      </p:sp>
      <p:sp>
        <p:nvSpPr>
          <p:cNvPr id="5" name="Rectangle 4"/>
          <p:cNvSpPr/>
          <p:nvPr/>
        </p:nvSpPr>
        <p:spPr>
          <a:xfrm>
            <a:off x="690534" y="6002049"/>
            <a:ext cx="418704" cy="369332"/>
          </a:xfrm>
          <a:prstGeom prst="rect">
            <a:avLst/>
          </a:prstGeom>
        </p:spPr>
        <p:txBody>
          <a:bodyPr wrap="none">
            <a:spAutoFit/>
          </a:bodyPr>
          <a:lstStyle/>
          <a:p>
            <a:pPr>
              <a:defRPr/>
            </a:pPr>
            <a:r>
              <a:rPr lang="en-US" dirty="0" smtClean="0">
                <a:solidFill>
                  <a:schemeClr val="tx1">
                    <a:lumMod val="95000"/>
                    <a:lumOff val="5000"/>
                  </a:schemeClr>
                </a:solidFill>
              </a:rPr>
              <a:t>10</a:t>
            </a:r>
            <a:endParaRPr lang="en-US" dirty="0">
              <a:solidFill>
                <a:schemeClr val="tx1">
                  <a:lumMod val="95000"/>
                  <a:lumOff val="5000"/>
                </a:schemeClr>
              </a:solidFill>
            </a:endParaRPr>
          </a:p>
        </p:txBody>
      </p:sp>
    </p:spTree>
    <p:extLst>
      <p:ext uri="{BB962C8B-B14F-4D97-AF65-F5344CB8AC3E}">
        <p14:creationId xmlns="" xmlns:p14="http://schemas.microsoft.com/office/powerpoint/2010/main" val="109626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981200" y="726281"/>
            <a:ext cx="8229600" cy="795338"/>
          </a:xfrm>
        </p:spPr>
        <p:txBody>
          <a:bodyPr>
            <a:normAutofit/>
          </a:bodyPr>
          <a:lstStyle/>
          <a:p>
            <a:pPr algn="ctr" eaLnBrk="1" hangingPunct="1">
              <a:defRPr/>
            </a:pPr>
            <a:r>
              <a:rPr lang="en-US" b="1" dirty="0">
                <a:effectLst/>
                <a:ea typeface="ＭＳ Ｐゴシック" pitchFamily="34" charset="-128"/>
              </a:rPr>
              <a:t>5. What do we have to do?</a:t>
            </a:r>
            <a:endParaRPr lang="en-US" sz="3375" b="1" dirty="0">
              <a:ea typeface="ＭＳ Ｐゴシック" pitchFamily="34" charset="-128"/>
            </a:endParaRPr>
          </a:p>
        </p:txBody>
      </p:sp>
      <p:sp>
        <p:nvSpPr>
          <p:cNvPr id="21507" name="Rectangle 5"/>
          <p:cNvSpPr>
            <a:spLocks noGrp="1" noChangeArrowheads="1"/>
          </p:cNvSpPr>
          <p:nvPr>
            <p:ph idx="1"/>
          </p:nvPr>
        </p:nvSpPr>
        <p:spPr bwMode="auto">
          <a:xfrm>
            <a:off x="1981200" y="1521620"/>
            <a:ext cx="8229600" cy="4151313"/>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2600" dirty="0">
                <a:ea typeface="MS PGothic" pitchFamily="34" charset="-128"/>
              </a:rPr>
              <a:t>Consider financial costs</a:t>
            </a:r>
          </a:p>
          <a:p>
            <a:pPr lvl="1">
              <a:buFont typeface="Wingdings" pitchFamily="2" charset="2"/>
              <a:buChar char="ü"/>
            </a:pPr>
            <a:r>
              <a:rPr lang="en-US" dirty="0">
                <a:ea typeface="MS PGothic" pitchFamily="34" charset="-128"/>
              </a:rPr>
              <a:t>People and their time</a:t>
            </a:r>
          </a:p>
          <a:p>
            <a:pPr lvl="1">
              <a:buFont typeface="Wingdings" pitchFamily="2" charset="2"/>
              <a:buChar char="ü"/>
            </a:pPr>
            <a:r>
              <a:rPr lang="en-US" dirty="0">
                <a:ea typeface="MS PGothic" pitchFamily="34" charset="-128"/>
              </a:rPr>
              <a:t>Capital costs, incentives, benefits, vendors, training</a:t>
            </a:r>
          </a:p>
          <a:p>
            <a:pPr>
              <a:lnSpc>
                <a:spcPct val="150000"/>
              </a:lnSpc>
            </a:pPr>
            <a:r>
              <a:rPr lang="en-US" sz="2600" dirty="0">
                <a:ea typeface="MS PGothic" pitchFamily="34" charset="-128"/>
              </a:rPr>
              <a:t>Communicate frequently </a:t>
            </a:r>
          </a:p>
          <a:p>
            <a:pPr>
              <a:lnSpc>
                <a:spcPct val="150000"/>
              </a:lnSpc>
            </a:pPr>
            <a:r>
              <a:rPr lang="en-US" sz="2600" dirty="0">
                <a:ea typeface="MS PGothic" pitchFamily="34" charset="-128"/>
              </a:rPr>
              <a:t>Set a long-term view with short- and long-term aims</a:t>
            </a:r>
          </a:p>
          <a:p>
            <a:pPr>
              <a:lnSpc>
                <a:spcPct val="150000"/>
              </a:lnSpc>
            </a:pPr>
            <a:r>
              <a:rPr lang="en-US" sz="2600" dirty="0">
                <a:ea typeface="MS PGothic" pitchFamily="34" charset="-128"/>
              </a:rPr>
              <a:t>Measure and evaluate regularly</a:t>
            </a:r>
          </a:p>
        </p:txBody>
      </p:sp>
      <p:pic>
        <p:nvPicPr>
          <p:cNvPr id="5" name="Picture 4" descr="here-there what it takes.jpg"/>
          <p:cNvPicPr>
            <a:picLocks noChangeAspect="1"/>
          </p:cNvPicPr>
          <p:nvPr/>
        </p:nvPicPr>
        <p:blipFill>
          <a:blip r:embed="rId3" cstate="print"/>
          <a:stretch>
            <a:fillRect/>
          </a:stretch>
        </p:blipFill>
        <p:spPr>
          <a:xfrm>
            <a:off x="8478863" y="4800599"/>
            <a:ext cx="2922561" cy="1558699"/>
          </a:xfrm>
          <a:prstGeom prst="rect">
            <a:avLst/>
          </a:prstGeom>
        </p:spPr>
      </p:pic>
      <p:sp>
        <p:nvSpPr>
          <p:cNvPr id="6" name="Rectangle 5"/>
          <p:cNvSpPr/>
          <p:nvPr/>
        </p:nvSpPr>
        <p:spPr>
          <a:xfrm>
            <a:off x="763105" y="5958506"/>
            <a:ext cx="418704" cy="369332"/>
          </a:xfrm>
          <a:prstGeom prst="rect">
            <a:avLst/>
          </a:prstGeom>
        </p:spPr>
        <p:txBody>
          <a:bodyPr wrap="none">
            <a:spAutoFit/>
          </a:bodyPr>
          <a:lstStyle/>
          <a:p>
            <a:pPr>
              <a:defRPr/>
            </a:pPr>
            <a:r>
              <a:rPr lang="en-US" dirty="0" smtClean="0">
                <a:solidFill>
                  <a:schemeClr val="tx1">
                    <a:lumMod val="95000"/>
                    <a:lumOff val="5000"/>
                  </a:schemeClr>
                </a:solidFill>
              </a:rPr>
              <a:t>11</a:t>
            </a:r>
            <a:endParaRPr lang="en-US" dirty="0">
              <a:solidFill>
                <a:schemeClr val="tx1">
                  <a:lumMod val="95000"/>
                  <a:lumOff val="5000"/>
                </a:schemeClr>
              </a:solidFill>
            </a:endParaRPr>
          </a:p>
        </p:txBody>
      </p:sp>
    </p:spTree>
    <p:extLst>
      <p:ext uri="{BB962C8B-B14F-4D97-AF65-F5344CB8AC3E}">
        <p14:creationId xmlns="" xmlns:p14="http://schemas.microsoft.com/office/powerpoint/2010/main" val="393328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981200" y="726281"/>
            <a:ext cx="8229600" cy="795338"/>
          </a:xfrm>
        </p:spPr>
        <p:txBody>
          <a:bodyPr>
            <a:normAutofit/>
          </a:bodyPr>
          <a:lstStyle/>
          <a:p>
            <a:pPr algn="ctr" eaLnBrk="1" hangingPunct="1">
              <a:defRPr/>
            </a:pPr>
            <a:r>
              <a:rPr lang="en-US" b="1" dirty="0">
                <a:effectLst/>
                <a:ea typeface="ＭＳ Ｐゴシック" pitchFamily="34" charset="-128"/>
              </a:rPr>
              <a:t>6. Can we measure it?</a:t>
            </a:r>
            <a:endParaRPr lang="en-US" sz="3375" b="1" dirty="0">
              <a:ea typeface="ＭＳ Ｐゴシック" pitchFamily="34" charset="-128"/>
            </a:endParaRPr>
          </a:p>
        </p:txBody>
      </p:sp>
      <p:sp>
        <p:nvSpPr>
          <p:cNvPr id="21507" name="Rectangle 5"/>
          <p:cNvSpPr>
            <a:spLocks noGrp="1" noChangeArrowheads="1"/>
          </p:cNvSpPr>
          <p:nvPr>
            <p:ph idx="1"/>
          </p:nvPr>
        </p:nvSpPr>
        <p:spPr bwMode="auto">
          <a:xfrm>
            <a:off x="1981200" y="1521620"/>
            <a:ext cx="8229600" cy="4151313"/>
          </a:xfrm>
          <a:noFill/>
          <a:ln>
            <a:miter lim="800000"/>
            <a:headEnd/>
            <a:tailEnd/>
          </a:ln>
        </p:spPr>
        <p:txBody>
          <a:bodyPr vert="horz" wrap="square" lIns="91440" tIns="45720" rIns="91440" bIns="45720" numCol="1" rtlCol="0" anchor="t" anchorCtr="0" compatLnSpc="1">
            <a:prstTxWarp prst="textNoShape">
              <a:avLst/>
            </a:prstTxWarp>
            <a:normAutofit/>
          </a:bodyPr>
          <a:lstStyle/>
          <a:p>
            <a:pPr marL="0" indent="0" algn="ctr">
              <a:lnSpc>
                <a:spcPct val="150000"/>
              </a:lnSpc>
              <a:buNone/>
            </a:pPr>
            <a:r>
              <a:rPr lang="en-US" sz="3200" i="1" dirty="0">
                <a:ea typeface="MS PGothic" pitchFamily="34" charset="-128"/>
              </a:rPr>
              <a:t>YES!</a:t>
            </a:r>
          </a:p>
          <a:p>
            <a:pPr>
              <a:lnSpc>
                <a:spcPct val="150000"/>
              </a:lnSpc>
            </a:pPr>
            <a:r>
              <a:rPr lang="en-US" sz="2600" dirty="0">
                <a:ea typeface="MS PGothic" pitchFamily="34" charset="-128"/>
              </a:rPr>
              <a:t>Use data to track progress &amp; guide decision-making</a:t>
            </a:r>
          </a:p>
          <a:p>
            <a:pPr>
              <a:lnSpc>
                <a:spcPct val="150000"/>
              </a:lnSpc>
            </a:pPr>
            <a:r>
              <a:rPr lang="en-US" sz="2600" dirty="0">
                <a:ea typeface="MS PGothic" pitchFamily="34" charset="-128"/>
              </a:rPr>
              <a:t>Look at existing organizational data first</a:t>
            </a:r>
          </a:p>
          <a:p>
            <a:pPr lvl="1">
              <a:lnSpc>
                <a:spcPct val="150000"/>
              </a:lnSpc>
            </a:pPr>
            <a:r>
              <a:rPr lang="en-US" sz="2200" dirty="0">
                <a:ea typeface="MS PGothic" pitchFamily="34" charset="-128"/>
              </a:rPr>
              <a:t>Collect additional data as needed</a:t>
            </a:r>
          </a:p>
          <a:p>
            <a:pPr>
              <a:lnSpc>
                <a:spcPct val="150000"/>
              </a:lnSpc>
            </a:pPr>
            <a:r>
              <a:rPr lang="en-US" sz="2600" dirty="0">
                <a:ea typeface="MS PGothic" pitchFamily="34" charset="-128"/>
              </a:rPr>
              <a:t>Resources exist in new implementation guidelines to guide us</a:t>
            </a:r>
          </a:p>
        </p:txBody>
      </p:sp>
      <p:pic>
        <p:nvPicPr>
          <p:cNvPr id="6" name="Picture 5" descr="PlanningChart_For PPT_icons_NoText-13.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96775" y="726280"/>
            <a:ext cx="1655540" cy="1655540"/>
          </a:xfrm>
          <a:prstGeom prst="rect">
            <a:avLst/>
          </a:prstGeom>
        </p:spPr>
      </p:pic>
      <p:sp>
        <p:nvSpPr>
          <p:cNvPr id="7" name="Rectangle 6"/>
          <p:cNvSpPr/>
          <p:nvPr/>
        </p:nvSpPr>
        <p:spPr>
          <a:xfrm>
            <a:off x="719562" y="6031077"/>
            <a:ext cx="418704" cy="369332"/>
          </a:xfrm>
          <a:prstGeom prst="rect">
            <a:avLst/>
          </a:prstGeom>
        </p:spPr>
        <p:txBody>
          <a:bodyPr wrap="none">
            <a:spAutoFit/>
          </a:bodyPr>
          <a:lstStyle/>
          <a:p>
            <a:pPr>
              <a:defRPr/>
            </a:pPr>
            <a:r>
              <a:rPr lang="en-US" dirty="0" smtClean="0">
                <a:solidFill>
                  <a:schemeClr val="tx1">
                    <a:lumMod val="95000"/>
                    <a:lumOff val="5000"/>
                  </a:schemeClr>
                </a:solidFill>
              </a:rPr>
              <a:t>12</a:t>
            </a:r>
            <a:endParaRPr lang="en-US" dirty="0">
              <a:solidFill>
                <a:schemeClr val="tx1">
                  <a:lumMod val="95000"/>
                  <a:lumOff val="5000"/>
                </a:schemeClr>
              </a:solidFill>
            </a:endParaRPr>
          </a:p>
        </p:txBody>
      </p:sp>
    </p:spTree>
    <p:extLst>
      <p:ext uri="{BB962C8B-B14F-4D97-AF65-F5344CB8AC3E}">
        <p14:creationId xmlns="" xmlns:p14="http://schemas.microsoft.com/office/powerpoint/2010/main" val="219118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981200" y="440135"/>
            <a:ext cx="8229600" cy="795338"/>
          </a:xfrm>
        </p:spPr>
        <p:txBody>
          <a:bodyPr>
            <a:normAutofit fontScale="90000"/>
          </a:bodyPr>
          <a:lstStyle/>
          <a:p>
            <a:pPr algn="ctr" eaLnBrk="1" hangingPunct="1">
              <a:defRPr/>
            </a:pPr>
            <a:r>
              <a:rPr lang="en-US" b="1" dirty="0">
                <a:effectLst/>
                <a:ea typeface="ＭＳ Ｐゴシック" pitchFamily="34" charset="-128"/>
              </a:rPr>
              <a:t>7. Is ther</a:t>
            </a:r>
            <a:r>
              <a:rPr lang="en-US" b="1" dirty="0">
                <a:ea typeface="ＭＳ Ｐゴシック" pitchFamily="34" charset="-128"/>
              </a:rPr>
              <a:t>e an example?</a:t>
            </a:r>
            <a:r>
              <a:rPr lang="en-US" b="1" dirty="0">
                <a:effectLst/>
                <a:ea typeface="ＭＳ Ｐゴシック" pitchFamily="34" charset="-128"/>
              </a:rPr>
              <a:t> Dartmouth-Hitchcock Medical Center, NH</a:t>
            </a:r>
            <a:endParaRPr lang="en-US" sz="3375" b="1" dirty="0">
              <a:ea typeface="ＭＳ Ｐゴシック" pitchFamily="34" charset="-128"/>
            </a:endParaRPr>
          </a:p>
        </p:txBody>
      </p:sp>
      <p:sp>
        <p:nvSpPr>
          <p:cNvPr id="21507" name="Rectangle 5"/>
          <p:cNvSpPr>
            <a:spLocks noGrp="1" noChangeArrowheads="1"/>
          </p:cNvSpPr>
          <p:nvPr>
            <p:ph idx="1"/>
          </p:nvPr>
        </p:nvSpPr>
        <p:spPr bwMode="auto">
          <a:xfrm>
            <a:off x="1981200" y="1867984"/>
            <a:ext cx="8229600" cy="4151313"/>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2600" dirty="0">
                <a:ea typeface="MS PGothic" pitchFamily="34" charset="-128"/>
              </a:rPr>
              <a:t>Leadership wanted to slow rising employee health care expenses, which were 10% of the annual budget.</a:t>
            </a:r>
          </a:p>
          <a:p>
            <a:endParaRPr lang="en-US" sz="2600" dirty="0">
              <a:ea typeface="MS PGothic" pitchFamily="34" charset="-128"/>
            </a:endParaRPr>
          </a:p>
          <a:p>
            <a:r>
              <a:rPr lang="en-US" sz="2600" dirty="0">
                <a:ea typeface="MS PGothic" pitchFamily="34" charset="-128"/>
              </a:rPr>
              <a:t>They strategically aligned this financial objective with their organizational vision of having the healthiest population possible.</a:t>
            </a:r>
          </a:p>
          <a:p>
            <a:endParaRPr lang="en-US" sz="2600" i="1" dirty="0">
              <a:ea typeface="MS PGothic" pitchFamily="34" charset="-128"/>
            </a:endParaRPr>
          </a:p>
          <a:p>
            <a:pPr marL="0" indent="0" algn="ctr">
              <a:buNone/>
            </a:pPr>
            <a:r>
              <a:rPr lang="en-US" sz="2600" i="1" dirty="0">
                <a:ea typeface="MS PGothic" pitchFamily="34" charset="-128"/>
              </a:rPr>
              <a:t>Premise:  Healthier &amp; safer people and organizations </a:t>
            </a:r>
          </a:p>
          <a:p>
            <a:pPr marL="0" indent="0" algn="ctr">
              <a:buNone/>
            </a:pPr>
            <a:r>
              <a:rPr lang="en-US" sz="2600" i="1" dirty="0">
                <a:ea typeface="MS PGothic" pitchFamily="34" charset="-128"/>
              </a:rPr>
              <a:t>can reduce costs &amp; drive population health</a:t>
            </a:r>
          </a:p>
        </p:txBody>
      </p:sp>
      <p:sp>
        <p:nvSpPr>
          <p:cNvPr id="2" name="Slide Number Placeholder 1"/>
          <p:cNvSpPr>
            <a:spLocks noGrp="1"/>
          </p:cNvSpPr>
          <p:nvPr>
            <p:ph type="sldNum" sz="quarter" idx="4294967295"/>
          </p:nvPr>
        </p:nvSpPr>
        <p:spPr>
          <a:xfrm>
            <a:off x="769257" y="6172654"/>
            <a:ext cx="529771" cy="365125"/>
          </a:xfrm>
          <a:prstGeom prst="rect">
            <a:avLst/>
          </a:prstGeom>
        </p:spPr>
        <p:txBody>
          <a:bodyPr/>
          <a:lstStyle/>
          <a:p>
            <a:pPr>
              <a:defRPr/>
            </a:pPr>
            <a:r>
              <a:rPr lang="en-US" sz="1800" dirty="0" smtClean="0">
                <a:solidFill>
                  <a:schemeClr val="tx1">
                    <a:lumMod val="95000"/>
                    <a:lumOff val="5000"/>
                  </a:schemeClr>
                </a:solidFill>
              </a:rPr>
              <a:t>13</a:t>
            </a:r>
            <a:endParaRPr lang="en-US" sz="1800" dirty="0">
              <a:solidFill>
                <a:schemeClr val="tx1">
                  <a:lumMod val="95000"/>
                  <a:lumOff val="5000"/>
                </a:schemeClr>
              </a:solidFill>
            </a:endParaRPr>
          </a:p>
        </p:txBody>
      </p:sp>
      <p:sp>
        <p:nvSpPr>
          <p:cNvPr id="5" name="Rectangle 4"/>
          <p:cNvSpPr/>
          <p:nvPr/>
        </p:nvSpPr>
        <p:spPr>
          <a:xfrm>
            <a:off x="2119745" y="4862945"/>
            <a:ext cx="8208819" cy="1059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7672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981200" y="611331"/>
            <a:ext cx="8229600" cy="795338"/>
          </a:xfrm>
        </p:spPr>
        <p:txBody>
          <a:bodyPr>
            <a:normAutofit fontScale="90000"/>
          </a:bodyPr>
          <a:lstStyle/>
          <a:p>
            <a:pPr algn="l" eaLnBrk="1" hangingPunct="1">
              <a:defRPr/>
            </a:pPr>
            <a:r>
              <a:rPr lang="en-US" b="1" dirty="0">
                <a:effectLst/>
                <a:ea typeface="ＭＳ Ｐゴシック" pitchFamily="34" charset="-128"/>
              </a:rPr>
              <a:t>7. Example: Sample tactics used to   improve working conditions</a:t>
            </a:r>
            <a:endParaRPr lang="en-US" sz="3375" b="1" dirty="0">
              <a:ea typeface="ＭＳ Ｐゴシック" pitchFamily="34" charset="-128"/>
            </a:endParaRPr>
          </a:p>
        </p:txBody>
      </p:sp>
      <p:sp>
        <p:nvSpPr>
          <p:cNvPr id="3" name="Content Placeholder 2"/>
          <p:cNvSpPr>
            <a:spLocks noGrp="1"/>
          </p:cNvSpPr>
          <p:nvPr>
            <p:ph idx="1"/>
          </p:nvPr>
        </p:nvSpPr>
        <p:spPr>
          <a:xfrm>
            <a:off x="1981200" y="1780608"/>
            <a:ext cx="8229600" cy="4780595"/>
          </a:xfrm>
        </p:spPr>
        <p:txBody>
          <a:bodyPr>
            <a:normAutofit fontScale="92500" lnSpcReduction="10000"/>
          </a:bodyPr>
          <a:lstStyle/>
          <a:p>
            <a:r>
              <a:rPr lang="en-US" dirty="0"/>
              <a:t>Teams to facilitate  work and accomplish goals</a:t>
            </a:r>
          </a:p>
          <a:p>
            <a:r>
              <a:rPr lang="en-US" dirty="0"/>
              <a:t>Policies for </a:t>
            </a:r>
            <a:r>
              <a:rPr lang="en-US" dirty="0" smtClean="0"/>
              <a:t>both safely </a:t>
            </a:r>
            <a:r>
              <a:rPr lang="en-US" dirty="0"/>
              <a:t>moving patients &amp; preventing staff injuries</a:t>
            </a:r>
          </a:p>
          <a:p>
            <a:r>
              <a:rPr lang="en-US" dirty="0"/>
              <a:t>Environmental &amp; organizational supports</a:t>
            </a:r>
          </a:p>
          <a:p>
            <a:pPr lvl="1"/>
            <a:r>
              <a:rPr lang="en-US" dirty="0"/>
              <a:t>Rigorous safety &amp; health program</a:t>
            </a:r>
          </a:p>
          <a:p>
            <a:pPr lvl="1"/>
            <a:r>
              <a:rPr lang="en-US" dirty="0"/>
              <a:t>Comprehensive benefits package</a:t>
            </a:r>
          </a:p>
          <a:p>
            <a:pPr lvl="1"/>
            <a:r>
              <a:rPr lang="en-US" dirty="0"/>
              <a:t>Healthier food options in cafeteria</a:t>
            </a:r>
          </a:p>
          <a:p>
            <a:pPr lvl="1"/>
            <a:r>
              <a:rPr lang="en-US" dirty="0"/>
              <a:t>Behavioral health resources for burned out or anxious employees</a:t>
            </a:r>
          </a:p>
          <a:p>
            <a:r>
              <a:rPr lang="en-US" dirty="0"/>
              <a:t>Supervisor training on being more supportive of employees</a:t>
            </a:r>
          </a:p>
          <a:p>
            <a:r>
              <a:rPr lang="en-US" dirty="0"/>
              <a:t>Explore staffing &amp; scheduling changes</a:t>
            </a:r>
          </a:p>
          <a:p>
            <a:endParaRPr lang="en-US" dirty="0"/>
          </a:p>
        </p:txBody>
      </p:sp>
      <p:pic>
        <p:nvPicPr>
          <p:cNvPr id="7" name="Picture 6" descr="PlanningChart_For PPT_icons_NoText-14.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210800" y="440963"/>
            <a:ext cx="1136073" cy="1136073"/>
          </a:xfrm>
          <a:prstGeom prst="rect">
            <a:avLst/>
          </a:prstGeom>
        </p:spPr>
      </p:pic>
      <p:sp>
        <p:nvSpPr>
          <p:cNvPr id="4" name="Rectangle 3"/>
          <p:cNvSpPr/>
          <p:nvPr/>
        </p:nvSpPr>
        <p:spPr>
          <a:xfrm>
            <a:off x="898434" y="6351210"/>
            <a:ext cx="418704" cy="369332"/>
          </a:xfrm>
          <a:prstGeom prst="rect">
            <a:avLst/>
          </a:prstGeom>
        </p:spPr>
        <p:txBody>
          <a:bodyPr wrap="none">
            <a:spAutoFit/>
          </a:bodyPr>
          <a:lstStyle/>
          <a:p>
            <a:fld id="{C5CE8EDC-EB9C-4571-9F7E-8BE466B0AAF5}" type="slidenum">
              <a:rPr lang="en-US" smtClean="0"/>
              <a:pPr/>
              <a:t>14</a:t>
            </a:fld>
            <a:endParaRPr lang="en-US" dirty="0"/>
          </a:p>
        </p:txBody>
      </p:sp>
    </p:spTree>
    <p:extLst>
      <p:ext uri="{BB962C8B-B14F-4D97-AF65-F5344CB8AC3E}">
        <p14:creationId xmlns="" xmlns:p14="http://schemas.microsoft.com/office/powerpoint/2010/main" val="4060718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751113" y="611331"/>
            <a:ext cx="11103429" cy="795338"/>
          </a:xfrm>
        </p:spPr>
        <p:txBody>
          <a:bodyPr>
            <a:normAutofit fontScale="90000"/>
          </a:bodyPr>
          <a:lstStyle/>
          <a:p>
            <a:pPr algn="ctr" eaLnBrk="1" hangingPunct="1">
              <a:defRPr/>
            </a:pPr>
            <a:r>
              <a:rPr lang="en-US" b="1" dirty="0">
                <a:effectLst/>
                <a:ea typeface="ＭＳ Ｐゴシック" pitchFamily="34" charset="-128"/>
              </a:rPr>
              <a:t>7. Example: Selected outcomes from using </a:t>
            </a:r>
            <a:br>
              <a:rPr lang="en-US" b="1" dirty="0">
                <a:effectLst/>
                <a:ea typeface="ＭＳ Ｐゴシック" pitchFamily="34" charset="-128"/>
              </a:rPr>
            </a:br>
            <a:r>
              <a:rPr lang="en-US" b="1" dirty="0">
                <a:effectLst/>
                <a:ea typeface="ＭＳ Ｐゴシック" pitchFamily="34" charset="-128"/>
              </a:rPr>
              <a:t>an integrated approach</a:t>
            </a:r>
            <a:endParaRPr lang="en-US" sz="3375" b="1" dirty="0">
              <a:ea typeface="ＭＳ Ｐゴシック" pitchFamily="34" charset="-128"/>
            </a:endParaRPr>
          </a:p>
        </p:txBody>
      </p:sp>
      <p:sp>
        <p:nvSpPr>
          <p:cNvPr id="3" name="Content Placeholder 2"/>
          <p:cNvSpPr>
            <a:spLocks noGrp="1"/>
          </p:cNvSpPr>
          <p:nvPr>
            <p:ph idx="1"/>
          </p:nvPr>
        </p:nvSpPr>
        <p:spPr>
          <a:xfrm>
            <a:off x="1981199" y="1831871"/>
            <a:ext cx="8229600" cy="4525386"/>
          </a:xfrm>
        </p:spPr>
        <p:txBody>
          <a:bodyPr>
            <a:normAutofit fontScale="92500" lnSpcReduction="20000"/>
          </a:bodyPr>
          <a:lstStyle/>
          <a:p>
            <a:r>
              <a:rPr lang="en-US" dirty="0"/>
              <a:t>85% of employees say Dartmouth-Hitchcock supports their safety &amp; health</a:t>
            </a:r>
          </a:p>
          <a:p>
            <a:r>
              <a:rPr lang="en-US" dirty="0"/>
              <a:t>18 of 25 at-risk departments reported fewer injuries</a:t>
            </a:r>
          </a:p>
          <a:p>
            <a:r>
              <a:rPr lang="en-US" dirty="0"/>
              <a:t>Engaged employees reduced their personal health risk factors </a:t>
            </a:r>
          </a:p>
          <a:p>
            <a:r>
              <a:rPr lang="en-US" dirty="0"/>
              <a:t>In </a:t>
            </a:r>
            <a:r>
              <a:rPr lang="en-US" dirty="0" smtClean="0"/>
              <a:t>2016, </a:t>
            </a:r>
            <a:r>
              <a:rPr lang="en-US" dirty="0"/>
              <a:t>health claim costs decreased 3% compared to the 4% increase in national health care inflation for that year.</a:t>
            </a:r>
          </a:p>
          <a:p>
            <a:pPr marL="0" indent="0" algn="ctr">
              <a:lnSpc>
                <a:spcPct val="110000"/>
              </a:lnSpc>
              <a:buNone/>
            </a:pPr>
            <a:endParaRPr lang="en-US" i="1" dirty="0"/>
          </a:p>
          <a:p>
            <a:pPr marL="0" indent="0" algn="ctr">
              <a:lnSpc>
                <a:spcPct val="110000"/>
              </a:lnSpc>
              <a:buNone/>
            </a:pPr>
            <a:r>
              <a:rPr lang="en-US" i="1" dirty="0"/>
              <a:t>Using policies aimed at working conditions, </a:t>
            </a:r>
          </a:p>
          <a:p>
            <a:pPr marL="0" indent="0" algn="ctr">
              <a:lnSpc>
                <a:spcPct val="110000"/>
              </a:lnSpc>
              <a:buNone/>
            </a:pPr>
            <a:r>
              <a:rPr lang="en-US" i="1" dirty="0"/>
              <a:t>Dartmouth-Hitchcock saw measurable results </a:t>
            </a:r>
          </a:p>
          <a:p>
            <a:pPr marL="0" indent="0" algn="ctr">
              <a:lnSpc>
                <a:spcPct val="110000"/>
              </a:lnSpc>
              <a:buNone/>
            </a:pPr>
            <a:r>
              <a:rPr lang="en-US" i="1" dirty="0"/>
              <a:t>in reducing injuries &amp; lowering costs</a:t>
            </a:r>
          </a:p>
          <a:p>
            <a:endParaRPr lang="en-US" dirty="0"/>
          </a:p>
        </p:txBody>
      </p:sp>
      <p:sp>
        <p:nvSpPr>
          <p:cNvPr id="2" name="Slide Number Placeholder 1"/>
          <p:cNvSpPr>
            <a:spLocks noGrp="1"/>
          </p:cNvSpPr>
          <p:nvPr>
            <p:ph type="sldNum" sz="quarter" idx="4"/>
          </p:nvPr>
        </p:nvSpPr>
        <p:spPr>
          <a:xfrm flipH="1">
            <a:off x="623455" y="5943599"/>
            <a:ext cx="762000" cy="45719"/>
          </a:xfrm>
          <a:prstGeom prst="rect">
            <a:avLst/>
          </a:prstGeom>
        </p:spPr>
        <p:txBody>
          <a:bodyPr/>
          <a:lstStyle/>
          <a:p>
            <a:pPr>
              <a:defRPr/>
            </a:pPr>
            <a:fld id="{C5CE8EDC-EB9C-4571-9F7E-8BE466B0AAF5}" type="slidenum">
              <a:rPr lang="en-US" smtClean="0"/>
              <a:pPr>
                <a:defRPr/>
              </a:pPr>
              <a:t>15</a:t>
            </a:fld>
            <a:endParaRPr lang="en-US" dirty="0"/>
          </a:p>
        </p:txBody>
      </p:sp>
      <p:sp>
        <p:nvSpPr>
          <p:cNvPr id="4" name="Rectangle 3"/>
          <p:cNvSpPr/>
          <p:nvPr/>
        </p:nvSpPr>
        <p:spPr>
          <a:xfrm>
            <a:off x="2805544" y="4787735"/>
            <a:ext cx="6580909" cy="13715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6026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981200" y="611331"/>
            <a:ext cx="8229600" cy="795338"/>
          </a:xfrm>
        </p:spPr>
        <p:txBody>
          <a:bodyPr>
            <a:normAutofit/>
          </a:bodyPr>
          <a:lstStyle/>
          <a:p>
            <a:pPr algn="ctr" eaLnBrk="1" hangingPunct="1">
              <a:defRPr/>
            </a:pPr>
            <a:r>
              <a:rPr lang="en-US" b="1" dirty="0">
                <a:effectLst/>
                <a:ea typeface="ＭＳ Ｐゴシック" pitchFamily="34" charset="-128"/>
              </a:rPr>
              <a:t>References</a:t>
            </a:r>
            <a:endParaRPr lang="en-US" sz="3375" b="1" dirty="0">
              <a:ea typeface="ＭＳ Ｐゴシック" pitchFamily="34" charset="-128"/>
            </a:endParaRPr>
          </a:p>
        </p:txBody>
      </p:sp>
      <p:sp>
        <p:nvSpPr>
          <p:cNvPr id="3" name="Content Placeholder 2"/>
          <p:cNvSpPr>
            <a:spLocks noGrp="1"/>
          </p:cNvSpPr>
          <p:nvPr>
            <p:ph idx="1"/>
          </p:nvPr>
        </p:nvSpPr>
        <p:spPr>
          <a:xfrm>
            <a:off x="1828801" y="1298222"/>
            <a:ext cx="8543925" cy="4797778"/>
          </a:xfrm>
        </p:spPr>
        <p:txBody>
          <a:bodyPr/>
          <a:lstStyle/>
          <a:p>
            <a:pPr marL="457200" indent="-457200">
              <a:buFont typeface="+mj-lt"/>
              <a:buAutoNum type="arabicPeriod"/>
            </a:pPr>
            <a:r>
              <a:rPr lang="en-US" sz="1300" dirty="0" err="1"/>
              <a:t>Fabius</a:t>
            </a:r>
            <a:r>
              <a:rPr lang="en-US" sz="1300" dirty="0"/>
              <a:t>, R., et al., </a:t>
            </a:r>
            <a:r>
              <a:rPr lang="en-US" sz="1300" i="1" dirty="0"/>
              <a:t>Tracking the market performance of companies that integrate a culture of health and safety: an assessment of corporate health achievement award applicants.</a:t>
            </a:r>
            <a:r>
              <a:rPr lang="en-US" sz="1300" dirty="0"/>
              <a:t> J </a:t>
            </a:r>
            <a:r>
              <a:rPr lang="en-US" sz="1300" dirty="0" err="1"/>
              <a:t>Occup</a:t>
            </a:r>
            <a:r>
              <a:rPr lang="en-US" sz="1300" dirty="0"/>
              <a:t> Environ Med, 2016. </a:t>
            </a:r>
            <a:r>
              <a:rPr lang="en-US" sz="1300" b="1" dirty="0"/>
              <a:t>58</a:t>
            </a:r>
            <a:r>
              <a:rPr lang="en-US" sz="1300" dirty="0"/>
              <a:t>(1): p. 3-8.</a:t>
            </a:r>
          </a:p>
          <a:p>
            <a:pPr marL="457200" indent="-457200">
              <a:buFont typeface="+mj-lt"/>
              <a:buAutoNum type="arabicPeriod"/>
            </a:pPr>
            <a:r>
              <a:rPr lang="en-US" sz="1300" dirty="0">
                <a:ea typeface="Calibri" panose="020F0502020204030204" pitchFamily="34" charset="0"/>
                <a:cs typeface="Arial" panose="020B0604020202020204" pitchFamily="34" charset="0"/>
              </a:rPr>
              <a:t>Shaw, W.S., et al., </a:t>
            </a:r>
            <a:r>
              <a:rPr lang="en-US" sz="1300" i="1" dirty="0">
                <a:ea typeface="Calibri" panose="020F0502020204030204" pitchFamily="34" charset="0"/>
                <a:cs typeface="Arial" panose="020B0604020202020204" pitchFamily="34" charset="0"/>
              </a:rPr>
              <a:t>Employee perspectives on the role of supervisors to prevent workplace disability after injuries.</a:t>
            </a:r>
            <a:r>
              <a:rPr lang="en-US" sz="1300" dirty="0">
                <a:ea typeface="Calibri" panose="020F0502020204030204" pitchFamily="34" charset="0"/>
                <a:cs typeface="Arial" panose="020B0604020202020204" pitchFamily="34" charset="0"/>
              </a:rPr>
              <a:t> J </a:t>
            </a:r>
            <a:r>
              <a:rPr lang="en-US" sz="1300" dirty="0" err="1">
                <a:ea typeface="Calibri" panose="020F0502020204030204" pitchFamily="34" charset="0"/>
                <a:cs typeface="Arial" panose="020B0604020202020204" pitchFamily="34" charset="0"/>
              </a:rPr>
              <a:t>Occup</a:t>
            </a:r>
            <a:r>
              <a:rPr lang="en-US" sz="1300" dirty="0">
                <a:ea typeface="Calibri" panose="020F0502020204030204" pitchFamily="34" charset="0"/>
                <a:cs typeface="Arial" panose="020B0604020202020204" pitchFamily="34" charset="0"/>
              </a:rPr>
              <a:t> </a:t>
            </a:r>
            <a:r>
              <a:rPr lang="en-US" sz="1300" dirty="0" err="1">
                <a:ea typeface="Calibri" panose="020F0502020204030204" pitchFamily="34" charset="0"/>
                <a:cs typeface="Arial" panose="020B0604020202020204" pitchFamily="34" charset="0"/>
              </a:rPr>
              <a:t>Rehabil</a:t>
            </a:r>
            <a:r>
              <a:rPr lang="en-US" sz="1300" dirty="0">
                <a:ea typeface="Calibri" panose="020F0502020204030204" pitchFamily="34" charset="0"/>
                <a:cs typeface="Arial" panose="020B0604020202020204" pitchFamily="34" charset="0"/>
              </a:rPr>
              <a:t>, 2003. </a:t>
            </a:r>
            <a:r>
              <a:rPr lang="en-US" sz="1300" b="1" dirty="0">
                <a:ea typeface="Calibri" panose="020F0502020204030204" pitchFamily="34" charset="0"/>
                <a:cs typeface="Arial" panose="020B0604020202020204" pitchFamily="34" charset="0"/>
              </a:rPr>
              <a:t>13</a:t>
            </a:r>
            <a:r>
              <a:rPr lang="en-US" sz="1300" dirty="0">
                <a:ea typeface="Calibri" panose="020F0502020204030204" pitchFamily="34" charset="0"/>
                <a:cs typeface="Arial" panose="020B0604020202020204" pitchFamily="34" charset="0"/>
              </a:rPr>
              <a:t>(3): p. 129-142.</a:t>
            </a:r>
          </a:p>
          <a:p>
            <a:pPr marL="457200" indent="-457200">
              <a:buFont typeface="+mj-lt"/>
              <a:buAutoNum type="arabicPeriod"/>
            </a:pPr>
            <a:r>
              <a:rPr lang="en-US" sz="1300" dirty="0">
                <a:ea typeface="Calibri" panose="020F0502020204030204" pitchFamily="34" charset="0"/>
                <a:cs typeface="Arial" panose="020B0604020202020204" pitchFamily="34" charset="0"/>
              </a:rPr>
              <a:t>Shaw, W.S., et al., </a:t>
            </a:r>
            <a:r>
              <a:rPr lang="en-US" sz="1300" i="1" dirty="0">
                <a:ea typeface="Calibri" panose="020F0502020204030204" pitchFamily="34" charset="0"/>
                <a:cs typeface="Arial" panose="020B0604020202020204" pitchFamily="34" charset="0"/>
              </a:rPr>
              <a:t>A controlled case study of supervisor training to optimize response to injury in the food processing industry.</a:t>
            </a:r>
            <a:r>
              <a:rPr lang="en-US" sz="1300" dirty="0">
                <a:ea typeface="Calibri" panose="020F0502020204030204" pitchFamily="34" charset="0"/>
                <a:cs typeface="Arial" panose="020B0604020202020204" pitchFamily="34" charset="0"/>
              </a:rPr>
              <a:t> Work, 2006. </a:t>
            </a:r>
            <a:r>
              <a:rPr lang="en-US" sz="1300" b="1" dirty="0">
                <a:ea typeface="Calibri" panose="020F0502020204030204" pitchFamily="34" charset="0"/>
                <a:cs typeface="Arial" panose="020B0604020202020204" pitchFamily="34" charset="0"/>
              </a:rPr>
              <a:t>26</a:t>
            </a:r>
            <a:r>
              <a:rPr lang="en-US" sz="1300" dirty="0">
                <a:ea typeface="Calibri" panose="020F0502020204030204" pitchFamily="34" charset="0"/>
                <a:cs typeface="Arial" panose="020B0604020202020204" pitchFamily="34" charset="0"/>
              </a:rPr>
              <a:t>(2): p. 107-114.</a:t>
            </a:r>
          </a:p>
          <a:p>
            <a:pPr marL="457200" indent="-457200">
              <a:buFont typeface="+mj-lt"/>
              <a:buAutoNum type="arabicPeriod"/>
            </a:pPr>
            <a:r>
              <a:rPr lang="en-US" sz="1300" dirty="0">
                <a:ea typeface="Calibri" panose="020F0502020204030204" pitchFamily="34" charset="0"/>
                <a:cs typeface="Arial" panose="020B0604020202020204" pitchFamily="34" charset="0"/>
              </a:rPr>
              <a:t>National Institute for Occupational Safety and Health, </a:t>
            </a:r>
            <a:r>
              <a:rPr lang="en-US" sz="1300" i="1" dirty="0">
                <a:ea typeface="Calibri" panose="020F0502020204030204" pitchFamily="34" charset="0"/>
                <a:cs typeface="Arial" panose="020B0604020202020204" pitchFamily="34" charset="0"/>
              </a:rPr>
              <a:t>Total Worker Health: Making the Business Case. </a:t>
            </a:r>
            <a:r>
              <a:rPr lang="en-US" sz="1300" u="sng" dirty="0">
                <a:solidFill>
                  <a:srgbClr val="0000FF"/>
                </a:solidFill>
                <a:ea typeface="Calibri" panose="020F0502020204030204" pitchFamily="34" charset="0"/>
                <a:cs typeface="Arial" panose="020B0604020202020204" pitchFamily="34" charset="0"/>
                <a:hlinkClick r:id="rId3" invalidUrl="http://www.cdc.gov/niosh/twh/business.html 2015"/>
              </a:rPr>
              <a:t>http://www.cdc.gov/niosh/twh/business.html</a:t>
            </a:r>
            <a:r>
              <a:rPr lang="en-US" sz="1300" i="1" dirty="0">
                <a:ea typeface="Calibri" panose="020F0502020204030204" pitchFamily="34" charset="0"/>
                <a:cs typeface="Arial" panose="020B0604020202020204" pitchFamily="34" charset="0"/>
                <a:hlinkClick r:id="rId3" invalidUrl="http://www.cdc.gov/niosh/twh/business.html 2015"/>
              </a:rPr>
              <a:t> </a:t>
            </a:r>
            <a:r>
              <a:rPr lang="en-US" sz="1300" dirty="0">
                <a:ea typeface="Calibri" panose="020F0502020204030204" pitchFamily="34" charset="0"/>
                <a:cs typeface="Arial" panose="020B0604020202020204" pitchFamily="34" charset="0"/>
                <a:hlinkClick r:id="rId3" invalidUrl="http://www.cdc.gov/niosh/twh/business.html 2015"/>
              </a:rPr>
              <a:t>2015</a:t>
            </a:r>
            <a:r>
              <a:rPr lang="en-US" sz="1300" dirty="0">
                <a:ea typeface="Calibri" panose="020F0502020204030204" pitchFamily="34" charset="0"/>
                <a:cs typeface="Arial" panose="020B0604020202020204" pitchFamily="34" charset="0"/>
              </a:rPr>
              <a:t>.</a:t>
            </a:r>
          </a:p>
          <a:p>
            <a:pPr marL="457200" indent="-457200">
              <a:buFont typeface="+mj-lt"/>
              <a:buAutoNum type="arabicPeriod"/>
            </a:pPr>
            <a:r>
              <a:rPr lang="en-US" sz="1300" dirty="0">
                <a:ea typeface="Calibri" panose="020F0502020204030204" pitchFamily="34" charset="0"/>
                <a:cs typeface="Arial" panose="020B0604020202020204" pitchFamily="34" charset="0"/>
              </a:rPr>
              <a:t>Pronk, N., D. </a:t>
            </a:r>
            <a:r>
              <a:rPr lang="en-US" sz="1300" dirty="0" err="1">
                <a:ea typeface="Calibri" panose="020F0502020204030204" pitchFamily="34" charset="0"/>
                <a:cs typeface="Arial" panose="020B0604020202020204" pitchFamily="34" charset="0"/>
              </a:rPr>
              <a:t>Lagerstrom</a:t>
            </a:r>
            <a:r>
              <a:rPr lang="en-US" sz="1300" dirty="0">
                <a:ea typeface="Calibri" panose="020F0502020204030204" pitchFamily="34" charset="0"/>
                <a:cs typeface="Arial" panose="020B0604020202020204" pitchFamily="34" charset="0"/>
              </a:rPr>
              <a:t>, and J. Haws, </a:t>
            </a:r>
            <a:r>
              <a:rPr lang="en-US" sz="1300" i="1" dirty="0">
                <a:ea typeface="Calibri" panose="020F0502020204030204" pitchFamily="34" charset="0"/>
                <a:cs typeface="Arial" panose="020B0604020202020204" pitchFamily="34" charset="0"/>
              </a:rPr>
              <a:t>LifeWorks@ TURCK: A Best Practice Case Study on Workplace Well-being Program Design.</a:t>
            </a:r>
            <a:r>
              <a:rPr lang="en-US" sz="1300" dirty="0">
                <a:ea typeface="Calibri" panose="020F0502020204030204" pitchFamily="34" charset="0"/>
                <a:cs typeface="Arial" panose="020B0604020202020204" pitchFamily="34" charset="0"/>
              </a:rPr>
              <a:t> ACSM's Health &amp; Fitness Journal, 2015. </a:t>
            </a:r>
            <a:r>
              <a:rPr lang="en-US" sz="1300" b="1" dirty="0">
                <a:ea typeface="Calibri" panose="020F0502020204030204" pitchFamily="34" charset="0"/>
                <a:cs typeface="Arial" panose="020B0604020202020204" pitchFamily="34" charset="0"/>
              </a:rPr>
              <a:t>19</a:t>
            </a:r>
            <a:r>
              <a:rPr lang="en-US" sz="1300" dirty="0">
                <a:ea typeface="Calibri" panose="020F0502020204030204" pitchFamily="34" charset="0"/>
                <a:cs typeface="Arial" panose="020B0604020202020204" pitchFamily="34" charset="0"/>
              </a:rPr>
              <a:t>(3): p. 43-48.</a:t>
            </a:r>
          </a:p>
          <a:p>
            <a:pPr marL="457200" indent="-457200">
              <a:buFont typeface="+mj-lt"/>
              <a:buAutoNum type="arabicPeriod"/>
            </a:pPr>
            <a:r>
              <a:rPr lang="en-US" sz="1300" dirty="0">
                <a:ea typeface="Calibri" panose="020F0502020204030204" pitchFamily="34" charset="0"/>
                <a:cs typeface="Arial" panose="020B0604020202020204" pitchFamily="34" charset="0"/>
              </a:rPr>
              <a:t>Hunt, M.K., et al., </a:t>
            </a:r>
            <a:r>
              <a:rPr lang="en-US" sz="1300" i="1" dirty="0">
                <a:ea typeface="Calibri" panose="020F0502020204030204" pitchFamily="34" charset="0"/>
                <a:cs typeface="Arial" panose="020B0604020202020204" pitchFamily="34" charset="0"/>
              </a:rPr>
              <a:t>Process evaluation of an integrated health promotion/occupational health model in WellWorks-2</a:t>
            </a:r>
            <a:r>
              <a:rPr lang="en-US" sz="1300" dirty="0">
                <a:ea typeface="Calibri" panose="020F0502020204030204" pitchFamily="34" charset="0"/>
                <a:cs typeface="Arial" panose="020B0604020202020204" pitchFamily="34" charset="0"/>
              </a:rPr>
              <a:t>.  Health </a:t>
            </a:r>
            <a:r>
              <a:rPr lang="en-US" sz="1300" dirty="0" err="1">
                <a:ea typeface="Calibri" panose="020F0502020204030204" pitchFamily="34" charset="0"/>
                <a:cs typeface="Arial" panose="020B0604020202020204" pitchFamily="34" charset="0"/>
              </a:rPr>
              <a:t>Educ</a:t>
            </a:r>
            <a:r>
              <a:rPr lang="en-US" sz="1300" dirty="0">
                <a:ea typeface="Calibri" panose="020F0502020204030204" pitchFamily="34" charset="0"/>
                <a:cs typeface="Arial" panose="020B0604020202020204" pitchFamily="34" charset="0"/>
              </a:rPr>
              <a:t> </a:t>
            </a:r>
            <a:r>
              <a:rPr lang="en-US" sz="1300" dirty="0" err="1">
                <a:ea typeface="Calibri" panose="020F0502020204030204" pitchFamily="34" charset="0"/>
                <a:cs typeface="Arial" panose="020B0604020202020204" pitchFamily="34" charset="0"/>
              </a:rPr>
              <a:t>Behav</a:t>
            </a:r>
            <a:r>
              <a:rPr lang="en-US" sz="1300" dirty="0">
                <a:ea typeface="Calibri" panose="020F0502020204030204" pitchFamily="34" charset="0"/>
                <a:cs typeface="Arial" panose="020B0604020202020204" pitchFamily="34" charset="0"/>
              </a:rPr>
              <a:t>, 2005.32(1):p. 10-26.</a:t>
            </a:r>
          </a:p>
          <a:p>
            <a:pPr marL="457200" indent="-457200">
              <a:buFont typeface="+mj-lt"/>
              <a:buAutoNum type="arabicPeriod"/>
            </a:pPr>
            <a:r>
              <a:rPr lang="en-US" sz="1300" dirty="0" err="1"/>
              <a:t>LaMontagne</a:t>
            </a:r>
            <a:r>
              <a:rPr lang="en-US" sz="1300" dirty="0"/>
              <a:t>, A., et al., </a:t>
            </a:r>
            <a:r>
              <a:rPr lang="en-US" sz="1300" i="1" dirty="0"/>
              <a:t>Assessing and intervening on OSH </a:t>
            </a:r>
            <a:r>
              <a:rPr lang="en-US" sz="1300" i="1" dirty="0" err="1"/>
              <a:t>programmes</a:t>
            </a:r>
            <a:r>
              <a:rPr lang="en-US" sz="1300" i="1" dirty="0"/>
              <a:t>: effectiveness evaluation of the Wellworks-2 intervention in 15 manufacturing worksites.</a:t>
            </a:r>
            <a:r>
              <a:rPr lang="en-US" sz="1300" dirty="0"/>
              <a:t> </a:t>
            </a:r>
            <a:r>
              <a:rPr lang="en-US" sz="1300" dirty="0" err="1"/>
              <a:t>Occup</a:t>
            </a:r>
            <a:r>
              <a:rPr lang="en-US" sz="1300" dirty="0"/>
              <a:t> Environ Med, 2004. </a:t>
            </a:r>
            <a:r>
              <a:rPr lang="en-US" sz="1300" b="1" dirty="0"/>
              <a:t>61</a:t>
            </a:r>
            <a:r>
              <a:rPr lang="en-US" sz="1300" dirty="0"/>
              <a:t>(8): p. 651-660.</a:t>
            </a:r>
            <a:endParaRPr lang="en-US" sz="1300" dirty="0">
              <a:ea typeface="Calibri" panose="020F0502020204030204" pitchFamily="34" charset="0"/>
              <a:cs typeface="Arial" panose="020B0604020202020204" pitchFamily="34" charset="0"/>
            </a:endParaRPr>
          </a:p>
          <a:p>
            <a:pPr marL="457200" indent="-457200">
              <a:buFont typeface="+mj-lt"/>
              <a:buAutoNum type="arabicPeriod"/>
            </a:pPr>
            <a:r>
              <a:rPr lang="en-US" sz="1300" dirty="0">
                <a:ea typeface="Calibri" panose="020F0502020204030204" pitchFamily="34" charset="0"/>
                <a:cs typeface="Arial" panose="020B0604020202020204" pitchFamily="34" charset="0"/>
              </a:rPr>
              <a:t>Sorensen, G., et al., </a:t>
            </a:r>
            <a:r>
              <a:rPr lang="en-US" sz="1300" i="1" dirty="0">
                <a:ea typeface="Calibri" panose="020F0502020204030204" pitchFamily="34" charset="0"/>
                <a:cs typeface="Arial" panose="020B0604020202020204" pitchFamily="34" charset="0"/>
              </a:rPr>
              <a:t>A comprehensive worksite cancer prevention intervention: behavior change results from a randomized controlled trial (United States).</a:t>
            </a:r>
            <a:r>
              <a:rPr lang="en-US" sz="1300" dirty="0">
                <a:ea typeface="Calibri" panose="020F0502020204030204" pitchFamily="34" charset="0"/>
                <a:cs typeface="Arial" panose="020B0604020202020204" pitchFamily="34" charset="0"/>
              </a:rPr>
              <a:t> Cancer Cause Control, 2002. </a:t>
            </a:r>
            <a:r>
              <a:rPr lang="en-US" sz="1300" b="1" dirty="0">
                <a:ea typeface="Calibri" panose="020F0502020204030204" pitchFamily="34" charset="0"/>
                <a:cs typeface="Arial" panose="020B0604020202020204" pitchFamily="34" charset="0"/>
              </a:rPr>
              <a:t>13</a:t>
            </a:r>
            <a:r>
              <a:rPr lang="en-US" sz="1300" dirty="0">
                <a:ea typeface="Calibri" panose="020F0502020204030204" pitchFamily="34" charset="0"/>
                <a:cs typeface="Arial" panose="020B0604020202020204" pitchFamily="34" charset="0"/>
              </a:rPr>
              <a:t>(6): p. 493-502.</a:t>
            </a:r>
          </a:p>
          <a:p>
            <a:pPr marL="457200" indent="-457200">
              <a:buFont typeface="+mj-lt"/>
              <a:buAutoNum type="arabicPeriod"/>
            </a:pPr>
            <a:r>
              <a:rPr lang="en-US" sz="1300" dirty="0">
                <a:ea typeface="Calibri" panose="020F0502020204030204" pitchFamily="34" charset="0"/>
                <a:cs typeface="Arial" panose="020B0604020202020204" pitchFamily="34" charset="0"/>
              </a:rPr>
              <a:t>Pronk N, </a:t>
            </a:r>
            <a:r>
              <a:rPr lang="en-US" sz="1300" i="1" dirty="0">
                <a:ea typeface="Calibri" panose="020F0502020204030204" pitchFamily="34" charset="0"/>
                <a:cs typeface="Arial" panose="020B0604020202020204" pitchFamily="34" charset="0"/>
              </a:rPr>
              <a:t>Integrated worker health protection and promotion programs.</a:t>
            </a:r>
            <a:r>
              <a:rPr lang="en-US" sz="1300" dirty="0">
                <a:ea typeface="Calibri" panose="020F0502020204030204" pitchFamily="34" charset="0"/>
                <a:cs typeface="Arial" panose="020B0604020202020204" pitchFamily="34" charset="0"/>
              </a:rPr>
              <a:t> J </a:t>
            </a:r>
            <a:r>
              <a:rPr lang="en-US" sz="1300" dirty="0" err="1">
                <a:ea typeface="Calibri" panose="020F0502020204030204" pitchFamily="34" charset="0"/>
                <a:cs typeface="Arial" panose="020B0604020202020204" pitchFamily="34" charset="0"/>
              </a:rPr>
              <a:t>Occup</a:t>
            </a:r>
            <a:r>
              <a:rPr lang="en-US" sz="1300" dirty="0">
                <a:ea typeface="Calibri" panose="020F0502020204030204" pitchFamily="34" charset="0"/>
                <a:cs typeface="Arial" panose="020B0604020202020204" pitchFamily="34" charset="0"/>
              </a:rPr>
              <a:t> Environ Med, 2013. </a:t>
            </a:r>
            <a:r>
              <a:rPr lang="en-US" sz="1300" b="1" dirty="0">
                <a:ea typeface="Calibri" panose="020F0502020204030204" pitchFamily="34" charset="0"/>
                <a:cs typeface="Arial" panose="020B0604020202020204" pitchFamily="34" charset="0"/>
              </a:rPr>
              <a:t>55 (</a:t>
            </a:r>
            <a:r>
              <a:rPr lang="en-US" sz="1300" b="1" dirty="0" err="1">
                <a:ea typeface="Calibri" panose="020F0502020204030204" pitchFamily="34" charset="0"/>
                <a:cs typeface="Arial" panose="020B0604020202020204" pitchFamily="34" charset="0"/>
              </a:rPr>
              <a:t>Suppl</a:t>
            </a:r>
            <a:r>
              <a:rPr lang="en-US" sz="1300" b="1" dirty="0">
                <a:ea typeface="Calibri" panose="020F0502020204030204" pitchFamily="34" charset="0"/>
                <a:cs typeface="Arial" panose="020B0604020202020204" pitchFamily="34" charset="0"/>
              </a:rPr>
              <a:t>)</a:t>
            </a:r>
            <a:r>
              <a:rPr lang="en-US" sz="1300" dirty="0">
                <a:ea typeface="Calibri" panose="020F0502020204030204" pitchFamily="34" charset="0"/>
                <a:cs typeface="Arial" panose="020B0604020202020204" pitchFamily="34" charset="0"/>
              </a:rPr>
              <a:t>(12): p. S30-37.</a:t>
            </a:r>
          </a:p>
          <a:p>
            <a:pPr marL="457200" indent="-457200">
              <a:buFont typeface="+mj-lt"/>
              <a:buAutoNum type="arabicPeriod"/>
            </a:pPr>
            <a:r>
              <a:rPr lang="en-US" sz="1300" dirty="0">
                <a:ea typeface="Calibri" panose="020F0502020204030204" pitchFamily="34" charset="0"/>
                <a:cs typeface="Arial" panose="020B0604020202020204" pitchFamily="34" charset="0"/>
              </a:rPr>
              <a:t>Anger, W.K., et al., </a:t>
            </a:r>
            <a:r>
              <a:rPr lang="en-US" sz="1300" i="1" dirty="0">
                <a:ea typeface="Calibri" panose="020F0502020204030204" pitchFamily="34" charset="0"/>
                <a:cs typeface="Arial" panose="020B0604020202020204" pitchFamily="34" charset="0"/>
              </a:rPr>
              <a:t>Effectiveness of Total Worker Health interventions.</a:t>
            </a:r>
            <a:r>
              <a:rPr lang="en-US" sz="1300" dirty="0">
                <a:ea typeface="Calibri" panose="020F0502020204030204" pitchFamily="34" charset="0"/>
                <a:cs typeface="Arial" panose="020B0604020202020204" pitchFamily="34" charset="0"/>
              </a:rPr>
              <a:t> J </a:t>
            </a:r>
            <a:r>
              <a:rPr lang="en-US" sz="1300" dirty="0" err="1">
                <a:ea typeface="Calibri" panose="020F0502020204030204" pitchFamily="34" charset="0"/>
                <a:cs typeface="Arial" panose="020B0604020202020204" pitchFamily="34" charset="0"/>
              </a:rPr>
              <a:t>Occup</a:t>
            </a:r>
            <a:r>
              <a:rPr lang="en-US" sz="1300" dirty="0">
                <a:ea typeface="Calibri" panose="020F0502020204030204" pitchFamily="34" charset="0"/>
                <a:cs typeface="Arial" panose="020B0604020202020204" pitchFamily="34" charset="0"/>
              </a:rPr>
              <a:t> Health </a:t>
            </a:r>
            <a:r>
              <a:rPr lang="en-US" sz="1300" dirty="0" err="1">
                <a:ea typeface="Calibri" panose="020F0502020204030204" pitchFamily="34" charset="0"/>
                <a:cs typeface="Arial" panose="020B0604020202020204" pitchFamily="34" charset="0"/>
              </a:rPr>
              <a:t>Psychol</a:t>
            </a:r>
            <a:r>
              <a:rPr lang="en-US" sz="1300" dirty="0">
                <a:ea typeface="Calibri" panose="020F0502020204030204" pitchFamily="34" charset="0"/>
                <a:cs typeface="Arial" panose="020B0604020202020204" pitchFamily="34" charset="0"/>
              </a:rPr>
              <a:t>, 2015. </a:t>
            </a:r>
            <a:r>
              <a:rPr lang="en-US" sz="1300" b="1" dirty="0">
                <a:ea typeface="Calibri" panose="020F0502020204030204" pitchFamily="34" charset="0"/>
                <a:cs typeface="Arial" panose="020B0604020202020204" pitchFamily="34" charset="0"/>
              </a:rPr>
              <a:t>20</a:t>
            </a:r>
            <a:r>
              <a:rPr lang="en-US" sz="1300" dirty="0">
                <a:ea typeface="Calibri" panose="020F0502020204030204" pitchFamily="34" charset="0"/>
                <a:cs typeface="Arial" panose="020B0604020202020204" pitchFamily="34" charset="0"/>
              </a:rPr>
              <a:t>(2): p. 226-247.</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indent="-457200">
              <a:buFont typeface="+mj-lt"/>
              <a:buAutoNum type="arabicPeriod"/>
            </a:pPr>
            <a:endParaRPr lang="en-US" sz="1200" i="1" dirty="0"/>
          </a:p>
          <a:p>
            <a:endParaRPr lang="en-US" dirty="0"/>
          </a:p>
        </p:txBody>
      </p:sp>
    </p:spTree>
    <p:extLst>
      <p:ext uri="{BB962C8B-B14F-4D97-AF65-F5344CB8AC3E}">
        <p14:creationId xmlns="" xmlns:p14="http://schemas.microsoft.com/office/powerpoint/2010/main" val="1416834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0042" y="1893554"/>
            <a:ext cx="9144000" cy="1655762"/>
          </a:xfrm>
        </p:spPr>
        <p:txBody>
          <a:bodyPr/>
          <a:lstStyle/>
          <a:p>
            <a:r>
              <a:rPr lang="en-US" dirty="0"/>
              <a:t>Adapted from the </a:t>
            </a:r>
          </a:p>
          <a:p>
            <a:r>
              <a:rPr lang="en-US" dirty="0"/>
              <a:t>Harvard T.H. Chan School of Public Health </a:t>
            </a:r>
          </a:p>
          <a:p>
            <a:r>
              <a:rPr lang="en-US" dirty="0"/>
              <a:t>Center for Work, Health, and Wellbeing</a:t>
            </a:r>
          </a:p>
        </p:txBody>
      </p:sp>
      <p:sp>
        <p:nvSpPr>
          <p:cNvPr id="2" name="TextBox 1"/>
          <p:cNvSpPr txBox="1"/>
          <p:nvPr/>
        </p:nvSpPr>
        <p:spPr>
          <a:xfrm>
            <a:off x="1240971" y="4373766"/>
            <a:ext cx="9731829" cy="830997"/>
          </a:xfrm>
          <a:prstGeom prst="rect">
            <a:avLst/>
          </a:prstGeom>
          <a:noFill/>
        </p:spPr>
        <p:txBody>
          <a:bodyPr wrap="square" rtlCol="0">
            <a:spAutoFit/>
          </a:bodyPr>
          <a:lstStyle/>
          <a:p>
            <a:r>
              <a:rPr lang="en-US" sz="1600" b="1" dirty="0"/>
              <a:t>Citation: </a:t>
            </a:r>
            <a:r>
              <a:rPr lang="en-US" sz="1600" dirty="0"/>
              <a:t>McLellan D</a:t>
            </a:r>
            <a:r>
              <a:rPr lang="en-US" sz="1600" b="1" dirty="0"/>
              <a:t>, </a:t>
            </a:r>
            <a:r>
              <a:rPr lang="en-US" sz="1600" dirty="0"/>
              <a:t>Moore W, Nagler E, Sorensen G. Implementing an integrated approach:  Weaving worker health, safety, and well-being into the fabric of your organization. 2017.  Boston, MA: Dana-Farber Cancer Institute</a:t>
            </a:r>
            <a:r>
              <a:rPr lang="en-US" sz="1600" dirty="0" smtClean="0"/>
              <a:t>.</a:t>
            </a:r>
          </a:p>
          <a:p>
            <a:r>
              <a:rPr lang="en-US" sz="1600" dirty="0" smtClean="0">
                <a:hlinkClick r:id="rId3"/>
              </a:rPr>
              <a:t>http://centerforworkhealth.sph.harvard.edu/</a:t>
            </a:r>
            <a:r>
              <a:rPr lang="en-US" sz="1600" dirty="0" smtClean="0"/>
              <a:t> </a:t>
            </a:r>
            <a:endParaRPr lang="en-US" sz="1600" dirty="0"/>
          </a:p>
        </p:txBody>
      </p:sp>
    </p:spTree>
    <p:extLst>
      <p:ext uri="{BB962C8B-B14F-4D97-AF65-F5344CB8AC3E}">
        <p14:creationId xmlns="" xmlns:p14="http://schemas.microsoft.com/office/powerpoint/2010/main" val="94493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Improving employee safety, health, &amp; well-being: </a:t>
            </a:r>
            <a:br>
              <a:rPr lang="en-US" dirty="0"/>
            </a:br>
            <a:r>
              <a:rPr lang="en-US" dirty="0"/>
              <a:t>An integrated approach solution</a:t>
            </a:r>
          </a:p>
        </p:txBody>
      </p:sp>
      <p:sp>
        <p:nvSpPr>
          <p:cNvPr id="5" name="Subtitle 4"/>
          <p:cNvSpPr>
            <a:spLocks noGrp="1"/>
          </p:cNvSpPr>
          <p:nvPr>
            <p:ph type="subTitle" idx="1"/>
          </p:nvPr>
        </p:nvSpPr>
        <p:spPr/>
        <p:txBody>
          <a:bodyPr/>
          <a:lstStyle/>
          <a:p>
            <a:r>
              <a:rPr lang="en-US" dirty="0"/>
              <a:t>[Insert date]</a:t>
            </a:r>
          </a:p>
          <a:p>
            <a:r>
              <a:rPr lang="en-US" dirty="0"/>
              <a:t>[Insert your name]</a:t>
            </a:r>
          </a:p>
        </p:txBody>
      </p:sp>
    </p:spTree>
    <p:extLst>
      <p:ext uri="{BB962C8B-B14F-4D97-AF65-F5344CB8AC3E}">
        <p14:creationId xmlns="" xmlns:p14="http://schemas.microsoft.com/office/powerpoint/2010/main" val="279501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26281"/>
            <a:ext cx="8229600" cy="795338"/>
          </a:xfrm>
        </p:spPr>
        <p:txBody>
          <a:bodyPr>
            <a:normAutofit/>
          </a:bodyPr>
          <a:lstStyle/>
          <a:p>
            <a:pPr algn="ctr"/>
            <a:r>
              <a:rPr lang="en-US" b="1" dirty="0">
                <a:effectLst/>
              </a:rPr>
              <a:t>Agenda</a:t>
            </a:r>
          </a:p>
        </p:txBody>
      </p:sp>
      <p:sp>
        <p:nvSpPr>
          <p:cNvPr id="3" name="Content Placeholder 2"/>
          <p:cNvSpPr>
            <a:spLocks noGrp="1"/>
          </p:cNvSpPr>
          <p:nvPr>
            <p:ph idx="1"/>
          </p:nvPr>
        </p:nvSpPr>
        <p:spPr>
          <a:xfrm>
            <a:off x="1289957" y="1521619"/>
            <a:ext cx="9405257" cy="5017293"/>
          </a:xfrm>
        </p:spPr>
        <p:txBody>
          <a:bodyPr>
            <a:normAutofit fontScale="70000" lnSpcReduction="20000"/>
          </a:bodyPr>
          <a:lstStyle/>
          <a:p>
            <a:pPr marL="457200" indent="-457200">
              <a:lnSpc>
                <a:spcPct val="150000"/>
              </a:lnSpc>
              <a:buFont typeface="+mj-lt"/>
              <a:buAutoNum type="arabicPeriod"/>
            </a:pPr>
            <a:r>
              <a:rPr lang="en-US" sz="3400" dirty="0"/>
              <a:t>What is our safety, health, and well-being issue to solve?</a:t>
            </a:r>
          </a:p>
          <a:p>
            <a:pPr marL="457200" indent="-457200">
              <a:lnSpc>
                <a:spcPct val="150000"/>
              </a:lnSpc>
              <a:buFont typeface="+mj-lt"/>
              <a:buAutoNum type="arabicPeriod"/>
            </a:pPr>
            <a:r>
              <a:rPr lang="en-US" sz="3400" dirty="0"/>
              <a:t>What is an integrated approach solution?</a:t>
            </a:r>
          </a:p>
          <a:p>
            <a:pPr marL="457200" indent="-457200">
              <a:lnSpc>
                <a:spcPct val="150000"/>
              </a:lnSpc>
              <a:buFont typeface="+mj-lt"/>
              <a:buAutoNum type="arabicPeriod"/>
            </a:pPr>
            <a:r>
              <a:rPr lang="en-US" sz="3400" dirty="0"/>
              <a:t>How is an integrated approach different from what we already do?</a:t>
            </a:r>
          </a:p>
          <a:p>
            <a:pPr marL="457200" indent="-457200">
              <a:lnSpc>
                <a:spcPct val="150000"/>
              </a:lnSpc>
              <a:buFont typeface="+mj-lt"/>
              <a:buAutoNum type="arabicPeriod"/>
            </a:pPr>
            <a:r>
              <a:rPr lang="en-US" sz="3400" dirty="0"/>
              <a:t>What’s it going to get us?</a:t>
            </a:r>
          </a:p>
          <a:p>
            <a:pPr marL="457200" indent="-457200">
              <a:lnSpc>
                <a:spcPct val="150000"/>
              </a:lnSpc>
              <a:buFont typeface="+mj-lt"/>
              <a:buAutoNum type="arabicPeriod"/>
            </a:pPr>
            <a:r>
              <a:rPr lang="en-US" sz="3400" dirty="0"/>
              <a:t>What do we have to do?</a:t>
            </a:r>
          </a:p>
          <a:p>
            <a:pPr marL="457200" indent="-457200">
              <a:lnSpc>
                <a:spcPct val="150000"/>
              </a:lnSpc>
              <a:buFont typeface="+mj-lt"/>
              <a:buAutoNum type="arabicPeriod"/>
            </a:pPr>
            <a:r>
              <a:rPr lang="en-US" sz="3400" dirty="0"/>
              <a:t>Can we measure it?</a:t>
            </a:r>
          </a:p>
          <a:p>
            <a:pPr marL="457200" indent="-457200">
              <a:lnSpc>
                <a:spcPct val="150000"/>
              </a:lnSpc>
              <a:buFont typeface="+mj-lt"/>
              <a:buAutoNum type="arabicPeriod"/>
            </a:pPr>
            <a:r>
              <a:rPr lang="en-US" sz="3400" dirty="0"/>
              <a:t>Is there an example?</a:t>
            </a:r>
          </a:p>
          <a:p>
            <a:pPr marL="457200" indent="-457200">
              <a:buNone/>
            </a:pPr>
            <a:r>
              <a:rPr lang="en-US" b="1" i="1" dirty="0">
                <a:solidFill>
                  <a:srgbClr val="FF0000"/>
                </a:solidFill>
              </a:rPr>
              <a:t>	</a:t>
            </a:r>
            <a:endParaRPr lang="en-US" sz="2000" i="1" dirty="0">
              <a:solidFill>
                <a:srgbClr val="A51A30"/>
              </a:solidFill>
            </a:endParaRPr>
          </a:p>
        </p:txBody>
      </p:sp>
      <p:pic>
        <p:nvPicPr>
          <p:cNvPr id="5" name="Picture 4" descr="PlanningChart_For PPT_icons_NoText-15.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841199" y="332125"/>
            <a:ext cx="1189493" cy="1189493"/>
          </a:xfrm>
          <a:prstGeom prst="rect">
            <a:avLst/>
          </a:prstGeom>
        </p:spPr>
      </p:pic>
      <p:sp>
        <p:nvSpPr>
          <p:cNvPr id="6" name="Rectangle 5"/>
          <p:cNvSpPr/>
          <p:nvPr/>
        </p:nvSpPr>
        <p:spPr>
          <a:xfrm>
            <a:off x="514835" y="6149483"/>
            <a:ext cx="301686" cy="369332"/>
          </a:xfrm>
          <a:prstGeom prst="rect">
            <a:avLst/>
          </a:prstGeom>
        </p:spPr>
        <p:txBody>
          <a:bodyPr wrap="none">
            <a:spAutoFit/>
          </a:bodyPr>
          <a:lstStyle/>
          <a:p>
            <a:pPr>
              <a:defRPr/>
            </a:pPr>
            <a:r>
              <a:rPr lang="en-US" dirty="0" smtClean="0">
                <a:solidFill>
                  <a:schemeClr val="tx1">
                    <a:lumMod val="95000"/>
                    <a:lumOff val="5000"/>
                  </a:schemeClr>
                </a:solidFill>
              </a:rPr>
              <a:t>3</a:t>
            </a:r>
            <a:endParaRPr lang="en-US" dirty="0">
              <a:solidFill>
                <a:schemeClr val="tx1">
                  <a:lumMod val="95000"/>
                  <a:lumOff val="5000"/>
                </a:schemeClr>
              </a:solidFill>
            </a:endParaRPr>
          </a:p>
        </p:txBody>
      </p:sp>
    </p:spTree>
    <p:extLst>
      <p:ext uri="{BB962C8B-B14F-4D97-AF65-F5344CB8AC3E}">
        <p14:creationId xmlns="" xmlns:p14="http://schemas.microsoft.com/office/powerpoint/2010/main" val="200499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726281"/>
            <a:ext cx="10330543" cy="795338"/>
          </a:xfrm>
        </p:spPr>
        <p:txBody>
          <a:bodyPr>
            <a:normAutofit/>
          </a:bodyPr>
          <a:lstStyle/>
          <a:p>
            <a:r>
              <a:rPr lang="en-US" b="1" dirty="0">
                <a:effectLst/>
              </a:rPr>
              <a:t>1. What worksite issue do we want to solve?</a:t>
            </a:r>
          </a:p>
        </p:txBody>
      </p:sp>
      <p:sp>
        <p:nvSpPr>
          <p:cNvPr id="6" name="Content Placeholder 5"/>
          <p:cNvSpPr>
            <a:spLocks noGrp="1"/>
          </p:cNvSpPr>
          <p:nvPr>
            <p:ph sz="half" idx="1"/>
          </p:nvPr>
        </p:nvSpPr>
        <p:spPr/>
        <p:txBody>
          <a:bodyPr/>
          <a:lstStyle/>
          <a:p>
            <a:endParaRPr lang="en-US" dirty="0"/>
          </a:p>
          <a:p>
            <a:r>
              <a:rPr lang="en-US" dirty="0"/>
              <a:t>Employee safety, health, and well-being</a:t>
            </a:r>
          </a:p>
          <a:p>
            <a:pPr lvl="1"/>
            <a:r>
              <a:rPr lang="en-US" dirty="0"/>
              <a:t>[Insert example from your organization]</a:t>
            </a:r>
          </a:p>
          <a:p>
            <a:r>
              <a:rPr lang="en-US" dirty="0"/>
              <a:t>Employer outcomes</a:t>
            </a:r>
          </a:p>
          <a:p>
            <a:pPr lvl="1"/>
            <a:r>
              <a:rPr lang="en-US" dirty="0"/>
              <a:t>[Insert example from your organization]</a:t>
            </a:r>
          </a:p>
          <a:p>
            <a:endParaRPr lang="en-US" sz="2400" dirty="0"/>
          </a:p>
        </p:txBody>
      </p:sp>
      <p:pic>
        <p:nvPicPr>
          <p:cNvPr id="8" name="Picture 11" descr="C:\Users\Deborah\AppData\Local\Microsoft\Windows\Temporary Internet Files\Content.IE5\39E73O9Z\MC900285362[1].wmf"/>
          <p:cNvPicPr>
            <a:picLocks noGrp="1" noChangeAspect="1" noChangeArrowheads="1"/>
          </p:cNvPicPr>
          <p:nvPr>
            <p:ph sz="half" idx="2"/>
          </p:nvPr>
        </p:nvPicPr>
        <p:blipFill>
          <a:blip r:embed="rId3" cstate="print"/>
          <a:srcRect/>
          <a:stretch>
            <a:fillRect/>
          </a:stretch>
        </p:blipFill>
        <p:spPr bwMode="auto">
          <a:xfrm>
            <a:off x="6994937" y="3925058"/>
            <a:ext cx="1805175" cy="1561043"/>
          </a:xfrm>
          <a:prstGeom prst="rect">
            <a:avLst/>
          </a:prstGeom>
          <a:noFill/>
        </p:spPr>
      </p:pic>
      <p:pic>
        <p:nvPicPr>
          <p:cNvPr id="9" name="Picture 1" descr="C:\Users\Deborah\AppData\Local\Microsoft\Windows\Temporary Internet Files\Content.IE5\3SKSWBDS\MP900448567[1].jpg"/>
          <p:cNvPicPr>
            <a:picLocks noChangeAspect="1" noChangeArrowheads="1"/>
          </p:cNvPicPr>
          <p:nvPr/>
        </p:nvPicPr>
        <p:blipFill>
          <a:blip r:embed="rId4" cstate="print"/>
          <a:srcRect/>
          <a:stretch>
            <a:fillRect/>
          </a:stretch>
        </p:blipFill>
        <p:spPr bwMode="auto">
          <a:xfrm>
            <a:off x="9144000" y="1843863"/>
            <a:ext cx="1206500" cy="1624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cstate="print"/>
          <a:stretch>
            <a:fillRect/>
          </a:stretch>
        </p:blipFill>
        <p:spPr>
          <a:xfrm>
            <a:off x="5919788" y="1919289"/>
            <a:ext cx="3165475" cy="1365707"/>
          </a:xfrm>
          <a:prstGeom prst="rect">
            <a:avLst/>
          </a:prstGeom>
        </p:spPr>
      </p:pic>
      <p:sp>
        <p:nvSpPr>
          <p:cNvPr id="11" name="Rectangle 10"/>
          <p:cNvSpPr/>
          <p:nvPr/>
        </p:nvSpPr>
        <p:spPr>
          <a:xfrm>
            <a:off x="835677" y="6074620"/>
            <a:ext cx="301686" cy="369332"/>
          </a:xfrm>
          <a:prstGeom prst="rect">
            <a:avLst/>
          </a:prstGeom>
        </p:spPr>
        <p:txBody>
          <a:bodyPr wrap="none">
            <a:spAutoFit/>
          </a:bodyPr>
          <a:lstStyle/>
          <a:p>
            <a:pPr>
              <a:defRPr/>
            </a:pPr>
            <a:r>
              <a:rPr lang="en-US" dirty="0" smtClean="0">
                <a:solidFill>
                  <a:schemeClr val="tx1">
                    <a:lumMod val="95000"/>
                    <a:lumOff val="5000"/>
                  </a:schemeClr>
                </a:solidFill>
              </a:rPr>
              <a:t>4</a:t>
            </a:r>
            <a:endParaRPr lang="en-US" dirty="0">
              <a:solidFill>
                <a:schemeClr val="tx1">
                  <a:lumMod val="95000"/>
                  <a:lumOff val="5000"/>
                </a:schemeClr>
              </a:solidFill>
            </a:endParaRPr>
          </a:p>
        </p:txBody>
      </p:sp>
    </p:spTree>
    <p:extLst>
      <p:ext uri="{BB962C8B-B14F-4D97-AF65-F5344CB8AC3E}">
        <p14:creationId xmlns="" xmlns:p14="http://schemas.microsoft.com/office/powerpoint/2010/main" val="206555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83772" y="552452"/>
            <a:ext cx="9443357" cy="795338"/>
          </a:xfrm>
        </p:spPr>
        <p:txBody>
          <a:bodyPr>
            <a:normAutofit fontScale="90000"/>
          </a:bodyPr>
          <a:lstStyle/>
          <a:p>
            <a:pPr algn="l">
              <a:defRPr/>
            </a:pPr>
            <a:r>
              <a:rPr lang="en-US" altLang="ja-JP" b="1" dirty="0">
                <a:effectLst/>
                <a:ea typeface="ＭＳ Ｐゴシック" pitchFamily="34" charset="-128"/>
              </a:rPr>
              <a:t>2. What is an integrated approach solution ?</a:t>
            </a:r>
            <a:endParaRPr lang="en-US" dirty="0">
              <a:effectLst/>
              <a:ea typeface="ＭＳ Ｐゴシック" pitchFamily="34" charset="-128"/>
            </a:endParaRPr>
          </a:p>
        </p:txBody>
      </p:sp>
      <p:sp>
        <p:nvSpPr>
          <p:cNvPr id="16387" name="Rectangle 3"/>
          <p:cNvSpPr>
            <a:spLocks noGrp="1" noChangeArrowheads="1"/>
          </p:cNvSpPr>
          <p:nvPr>
            <p:ph idx="1"/>
          </p:nvPr>
        </p:nvSpPr>
        <p:spPr bwMode="auto">
          <a:xfrm>
            <a:off x="1750659" y="2205038"/>
            <a:ext cx="8229600" cy="4151313"/>
          </a:xfrm>
          <a:noFill/>
          <a:ln>
            <a:miter lim="800000"/>
            <a:headEnd/>
            <a:tailEnd/>
          </a:ln>
        </p:spPr>
        <p:txBody>
          <a:bodyPr vert="horz" wrap="square" lIns="91440" tIns="45720" rIns="91440" bIns="45720" numCol="1" rtlCol="0" anchor="t" anchorCtr="0" compatLnSpc="1">
            <a:prstTxWarp prst="textNoShape">
              <a:avLst/>
            </a:prstTxWarp>
            <a:normAutofit/>
          </a:bodyPr>
          <a:lstStyle/>
          <a:p>
            <a:pPr>
              <a:lnSpc>
                <a:spcPct val="150000"/>
              </a:lnSpc>
            </a:pPr>
            <a:r>
              <a:rPr lang="en-US" sz="2600" dirty="0">
                <a:ea typeface="MS PGothic" pitchFamily="34" charset="-128"/>
              </a:rPr>
              <a:t>Starts with providing a safe work environment</a:t>
            </a:r>
          </a:p>
          <a:p>
            <a:pPr eaLnBrk="1" hangingPunct="1"/>
            <a:r>
              <a:rPr lang="en-US" sz="2600" dirty="0">
                <a:ea typeface="MS PGothic" pitchFamily="34" charset="-128"/>
              </a:rPr>
              <a:t>Builds on traditional health protection &amp; promotion efforts</a:t>
            </a:r>
          </a:p>
          <a:p>
            <a:pPr eaLnBrk="1" hangingPunct="1">
              <a:lnSpc>
                <a:spcPct val="150000"/>
              </a:lnSpc>
            </a:pPr>
            <a:r>
              <a:rPr lang="en-US" sz="2600" dirty="0">
                <a:ea typeface="MS PGothic" pitchFamily="34" charset="-128"/>
              </a:rPr>
              <a:t>Emphasizes policies &amp; practices that create: </a:t>
            </a:r>
          </a:p>
          <a:p>
            <a:pPr lvl="1">
              <a:lnSpc>
                <a:spcPct val="150000"/>
              </a:lnSpc>
            </a:pPr>
            <a:r>
              <a:rPr lang="en-US" sz="2200" dirty="0">
                <a:ea typeface="MS PGothic" pitchFamily="34" charset="-128"/>
              </a:rPr>
              <a:t>Organizational changes promoting safety &amp; health</a:t>
            </a:r>
          </a:p>
          <a:p>
            <a:pPr lvl="1">
              <a:lnSpc>
                <a:spcPct val="150000"/>
              </a:lnSpc>
            </a:pPr>
            <a:r>
              <a:rPr lang="en-US" sz="2200" dirty="0">
                <a:ea typeface="MS PGothic" pitchFamily="34" charset="-128"/>
              </a:rPr>
              <a:t>Positive working conditions </a:t>
            </a:r>
          </a:p>
          <a:p>
            <a:pPr>
              <a:lnSpc>
                <a:spcPct val="150000"/>
              </a:lnSpc>
            </a:pPr>
            <a:r>
              <a:rPr lang="en-US" sz="2600" dirty="0">
                <a:ea typeface="MS PGothic" pitchFamily="34" charset="-128"/>
              </a:rPr>
              <a:t>Aims to improve employee &amp; employer outcomes</a:t>
            </a:r>
          </a:p>
          <a:p>
            <a:pPr lvl="1">
              <a:lnSpc>
                <a:spcPct val="150000"/>
              </a:lnSpc>
            </a:pPr>
            <a:endParaRPr lang="en-US" sz="2200" dirty="0">
              <a:ea typeface="MS PGothic" pitchFamily="34" charset="-128"/>
            </a:endParaRPr>
          </a:p>
          <a:p>
            <a:pPr lvl="1">
              <a:lnSpc>
                <a:spcPct val="80000"/>
              </a:lnSpc>
            </a:pPr>
            <a:endParaRPr lang="en-US" sz="2200" dirty="0">
              <a:ea typeface="MS PGothic" pitchFamily="34" charset="-128"/>
            </a:endParaRPr>
          </a:p>
        </p:txBody>
      </p:sp>
      <p:pic>
        <p:nvPicPr>
          <p:cNvPr id="5" name="Picture 4" descr="03.05.17_TitleOptions.pdf - Adobe Acrobat Pro"/>
          <p:cNvPicPr>
            <a:picLocks noChangeAspect="1"/>
          </p:cNvPicPr>
          <p:nvPr/>
        </p:nvPicPr>
        <p:blipFill rotWithShape="1">
          <a:blip r:embed="rId3" cstate="email">
            <a:extLst>
              <a:ext uri="{28A0092B-C50C-407E-A947-70E740481C1C}">
                <a14:useLocalDpi xmlns="" xmlns:a14="http://schemas.microsoft.com/office/drawing/2010/main"/>
              </a:ext>
            </a:extLst>
          </a:blip>
          <a:srcRect l="14952" t="12545" r="12983" b="7161"/>
          <a:stretch/>
        </p:blipFill>
        <p:spPr>
          <a:xfrm>
            <a:off x="10110887" y="525392"/>
            <a:ext cx="1158800" cy="996228"/>
          </a:xfrm>
          <a:prstGeom prst="rect">
            <a:avLst/>
          </a:prstGeom>
        </p:spPr>
      </p:pic>
      <p:sp>
        <p:nvSpPr>
          <p:cNvPr id="3" name="TextBox 2"/>
          <p:cNvSpPr txBox="1"/>
          <p:nvPr/>
        </p:nvSpPr>
        <p:spPr>
          <a:xfrm>
            <a:off x="914401" y="1296270"/>
            <a:ext cx="9486900" cy="892552"/>
          </a:xfrm>
          <a:prstGeom prst="rect">
            <a:avLst/>
          </a:prstGeom>
          <a:noFill/>
        </p:spPr>
        <p:txBody>
          <a:bodyPr wrap="square" rtlCol="0">
            <a:spAutoFit/>
          </a:bodyPr>
          <a:lstStyle/>
          <a:p>
            <a:r>
              <a:rPr lang="en-US" sz="2600" i="1" dirty="0"/>
              <a:t> It is a management system approach to worker safety, health, &amp; well-being shaped by employee input &amp; participation</a:t>
            </a:r>
          </a:p>
        </p:txBody>
      </p:sp>
      <p:sp>
        <p:nvSpPr>
          <p:cNvPr id="7" name="Rectangle 6"/>
          <p:cNvSpPr/>
          <p:nvPr/>
        </p:nvSpPr>
        <p:spPr>
          <a:xfrm>
            <a:off x="545390" y="5973020"/>
            <a:ext cx="301686" cy="369332"/>
          </a:xfrm>
          <a:prstGeom prst="rect">
            <a:avLst/>
          </a:prstGeom>
        </p:spPr>
        <p:txBody>
          <a:bodyPr wrap="none">
            <a:spAutoFit/>
          </a:bodyPr>
          <a:lstStyle/>
          <a:p>
            <a:pPr>
              <a:defRPr/>
            </a:pPr>
            <a:r>
              <a:rPr lang="en-US" dirty="0" smtClean="0">
                <a:solidFill>
                  <a:schemeClr val="tx1">
                    <a:lumMod val="95000"/>
                    <a:lumOff val="5000"/>
                  </a:schemeClr>
                </a:solidFill>
              </a:rPr>
              <a:t>5</a:t>
            </a:r>
            <a:endParaRPr lang="en-US" dirty="0">
              <a:solidFill>
                <a:schemeClr val="tx1">
                  <a:lumMod val="95000"/>
                  <a:lumOff val="5000"/>
                </a:schemeClr>
              </a:solidFill>
            </a:endParaRPr>
          </a:p>
        </p:txBody>
      </p:sp>
    </p:spTree>
    <p:extLst>
      <p:ext uri="{BB962C8B-B14F-4D97-AF65-F5344CB8AC3E}">
        <p14:creationId xmlns="" xmlns:p14="http://schemas.microsoft.com/office/powerpoint/2010/main" val="4155072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328612"/>
            <a:ext cx="8229600" cy="795338"/>
          </a:xfrm>
        </p:spPr>
        <p:txBody>
          <a:bodyPr>
            <a:normAutofit/>
          </a:bodyPr>
          <a:lstStyle/>
          <a:p>
            <a:pPr algn="l">
              <a:defRPr/>
            </a:pPr>
            <a:r>
              <a:rPr lang="en-US" b="1" dirty="0">
                <a:effectLst/>
                <a:ea typeface="ＭＳ Ｐゴシック" pitchFamily="34" charset="-128"/>
              </a:rPr>
              <a:t>2. Key Characteristics</a:t>
            </a:r>
            <a:endParaRPr lang="en-US" dirty="0">
              <a:ea typeface="ＭＳ Ｐゴシック" pitchFamily="34" charset="-128"/>
            </a:endParaRPr>
          </a:p>
        </p:txBody>
      </p:sp>
      <p:sp>
        <p:nvSpPr>
          <p:cNvPr id="16387" name="Rectangle 3"/>
          <p:cNvSpPr>
            <a:spLocks noGrp="1" noChangeArrowheads="1"/>
          </p:cNvSpPr>
          <p:nvPr>
            <p:ph idx="1"/>
          </p:nvPr>
        </p:nvSpPr>
        <p:spPr bwMode="auto">
          <a:xfrm>
            <a:off x="1981200" y="1738456"/>
            <a:ext cx="6483927" cy="4172487"/>
          </a:xfrm>
          <a:noFill/>
          <a:ln>
            <a:miter lim="800000"/>
            <a:headEnd/>
            <a:tailEnd/>
          </a:ln>
        </p:spPr>
        <p:txBody>
          <a:bodyPr vert="horz" wrap="square" lIns="91440" tIns="45720" rIns="91440" bIns="45720" numCol="1" rtlCol="0" anchor="t" anchorCtr="0" compatLnSpc="1">
            <a:prstTxWarp prst="textNoShape">
              <a:avLst/>
            </a:prstTxWarp>
            <a:normAutofit/>
          </a:bodyPr>
          <a:lstStyle/>
          <a:p>
            <a:pPr marL="514350" indent="-514350">
              <a:buFont typeface="+mj-lt"/>
              <a:buAutoNum type="arabicPeriod"/>
            </a:pPr>
            <a:r>
              <a:rPr lang="en-US" sz="2600" dirty="0"/>
              <a:t>Leadership commitment</a:t>
            </a:r>
          </a:p>
          <a:p>
            <a:pPr marL="514350" indent="-514350">
              <a:buFont typeface="+mj-lt"/>
              <a:buAutoNum type="arabicPeriod"/>
            </a:pPr>
            <a:r>
              <a:rPr lang="en-US" sz="2600" dirty="0"/>
              <a:t>Policies, programs &amp; practices focused on positive working conditions</a:t>
            </a:r>
          </a:p>
          <a:p>
            <a:pPr marL="514350" indent="-514350">
              <a:buFont typeface="+mj-lt"/>
              <a:buAutoNum type="arabicPeriod" startAt="3"/>
            </a:pPr>
            <a:r>
              <a:rPr lang="en-US" sz="2600" dirty="0"/>
              <a:t>Participation from stakeholders at all organizational levels</a:t>
            </a:r>
          </a:p>
          <a:p>
            <a:pPr marL="514350" indent="-514350">
              <a:buFont typeface="+mj-lt"/>
              <a:buAutoNum type="arabicPeriod" startAt="3"/>
            </a:pPr>
            <a:r>
              <a:rPr lang="en-US" sz="2600" dirty="0"/>
              <a:t>Comprehensive &amp; collaborative strategies </a:t>
            </a:r>
          </a:p>
          <a:p>
            <a:pPr marL="514350" indent="-514350">
              <a:buFont typeface="+mj-lt"/>
              <a:buAutoNum type="arabicPeriod" startAt="3"/>
            </a:pPr>
            <a:r>
              <a:rPr lang="en-US" sz="2600" dirty="0"/>
              <a:t>Adherence to regulations &amp; ethical norms</a:t>
            </a:r>
          </a:p>
          <a:p>
            <a:pPr marL="514350" indent="-514350">
              <a:buFont typeface="+mj-lt"/>
              <a:buAutoNum type="arabicPeriod" startAt="3"/>
            </a:pPr>
            <a:r>
              <a:rPr lang="en-US" sz="2600" dirty="0"/>
              <a:t>Data-driven change</a:t>
            </a:r>
          </a:p>
          <a:p>
            <a:pPr marL="457177" lvl="1" indent="0">
              <a:lnSpc>
                <a:spcPct val="80000"/>
              </a:lnSpc>
              <a:buNone/>
            </a:pPr>
            <a:endParaRPr lang="en-US" sz="2200" dirty="0">
              <a:ea typeface="MS PGothic" pitchFamily="34" charset="-128"/>
            </a:endParaRPr>
          </a:p>
        </p:txBody>
      </p:sp>
      <p:graphicFrame>
        <p:nvGraphicFramePr>
          <p:cNvPr id="3" name="Diagram 2"/>
          <p:cNvGraphicFramePr/>
          <p:nvPr>
            <p:extLst/>
          </p:nvPr>
        </p:nvGraphicFramePr>
        <p:xfrm>
          <a:off x="8465127" y="0"/>
          <a:ext cx="2119744" cy="281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61505" y="6016562"/>
            <a:ext cx="301686" cy="369332"/>
          </a:xfrm>
          <a:prstGeom prst="rect">
            <a:avLst/>
          </a:prstGeom>
        </p:spPr>
        <p:txBody>
          <a:bodyPr wrap="none">
            <a:spAutoFit/>
          </a:bodyPr>
          <a:lstStyle/>
          <a:p>
            <a:pPr>
              <a:defRPr/>
            </a:pPr>
            <a:r>
              <a:rPr lang="en-US" dirty="0" smtClean="0">
                <a:solidFill>
                  <a:schemeClr val="tx1">
                    <a:lumMod val="95000"/>
                    <a:lumOff val="5000"/>
                  </a:schemeClr>
                </a:solidFill>
              </a:rPr>
              <a:t>6</a:t>
            </a:r>
            <a:endParaRPr lang="en-US" dirty="0">
              <a:solidFill>
                <a:schemeClr val="tx1">
                  <a:lumMod val="95000"/>
                  <a:lumOff val="5000"/>
                </a:schemeClr>
              </a:solidFill>
            </a:endParaRPr>
          </a:p>
        </p:txBody>
      </p:sp>
    </p:spTree>
    <p:extLst>
      <p:ext uri="{BB962C8B-B14F-4D97-AF65-F5344CB8AC3E}">
        <p14:creationId xmlns="" xmlns:p14="http://schemas.microsoft.com/office/powerpoint/2010/main" val="3289097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14" y="387091"/>
            <a:ext cx="10629900" cy="795338"/>
          </a:xfrm>
        </p:spPr>
        <p:txBody>
          <a:bodyPr>
            <a:noAutofit/>
          </a:bodyPr>
          <a:lstStyle/>
          <a:p>
            <a:r>
              <a:rPr lang="en-US" b="1" dirty="0">
                <a:effectLst/>
              </a:rPr>
              <a:t>3. How is it different from what we already do?</a:t>
            </a:r>
          </a:p>
        </p:txBody>
      </p:sp>
      <p:sp>
        <p:nvSpPr>
          <p:cNvPr id="3" name="Content Placeholder 2"/>
          <p:cNvSpPr>
            <a:spLocks noGrp="1"/>
          </p:cNvSpPr>
          <p:nvPr>
            <p:ph idx="1"/>
          </p:nvPr>
        </p:nvSpPr>
        <p:spPr>
          <a:xfrm>
            <a:off x="1981200" y="1616031"/>
            <a:ext cx="8229600" cy="3838203"/>
          </a:xfrm>
        </p:spPr>
        <p:txBody>
          <a:bodyPr>
            <a:normAutofit fontScale="92500" lnSpcReduction="10000"/>
          </a:bodyPr>
          <a:lstStyle/>
          <a:p>
            <a:r>
              <a:rPr lang="en-US" dirty="0"/>
              <a:t>Uses organizational strategies, such as policies, to influence working conditions.</a:t>
            </a:r>
          </a:p>
          <a:p>
            <a:endParaRPr lang="en-US" dirty="0"/>
          </a:p>
          <a:p>
            <a:endParaRPr lang="en-US" dirty="0"/>
          </a:p>
          <a:p>
            <a:endParaRPr lang="en-US" dirty="0"/>
          </a:p>
          <a:p>
            <a:endParaRPr lang="en-US" dirty="0"/>
          </a:p>
          <a:p>
            <a:endParaRPr lang="en-US" dirty="0"/>
          </a:p>
          <a:p>
            <a:r>
              <a:rPr lang="en-US" dirty="0"/>
              <a:t>Focuses on improving working conditions to improve employee and employer outcomes </a:t>
            </a:r>
          </a:p>
        </p:txBody>
      </p:sp>
      <p:sp>
        <p:nvSpPr>
          <p:cNvPr id="4" name="Rectangle 3"/>
          <p:cNvSpPr/>
          <p:nvPr/>
        </p:nvSpPr>
        <p:spPr>
          <a:xfrm>
            <a:off x="5087008" y="2646757"/>
            <a:ext cx="1783732" cy="1551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r>
              <a:rPr lang="en-US" dirty="0"/>
              <a:t>Working conditions</a:t>
            </a:r>
          </a:p>
          <a:p>
            <a:pPr algn="ctr"/>
            <a:endParaRPr lang="en-US" dirty="0"/>
          </a:p>
          <a:p>
            <a:pPr algn="ctr"/>
            <a:r>
              <a:rPr lang="en-US" sz="1600" i="1" dirty="0"/>
              <a:t>Moving heavy items</a:t>
            </a:r>
          </a:p>
        </p:txBody>
      </p:sp>
      <p:sp>
        <p:nvSpPr>
          <p:cNvPr id="5" name="Rectangle 4"/>
          <p:cNvSpPr/>
          <p:nvPr/>
        </p:nvSpPr>
        <p:spPr>
          <a:xfrm>
            <a:off x="7975600" y="2646757"/>
            <a:ext cx="1714500" cy="1551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r>
              <a:rPr lang="en-US" dirty="0"/>
              <a:t>Employee &amp; employer outcomes</a:t>
            </a:r>
          </a:p>
          <a:p>
            <a:pPr algn="ctr"/>
            <a:endParaRPr lang="en-US" dirty="0"/>
          </a:p>
          <a:p>
            <a:pPr algn="ctr"/>
            <a:r>
              <a:rPr lang="en-US" sz="1600" i="1" dirty="0"/>
              <a:t>Reduce back injuries &amp; costs</a:t>
            </a:r>
          </a:p>
        </p:txBody>
      </p:sp>
      <p:sp>
        <p:nvSpPr>
          <p:cNvPr id="6" name="Rectangle 5"/>
          <p:cNvSpPr/>
          <p:nvPr/>
        </p:nvSpPr>
        <p:spPr>
          <a:xfrm>
            <a:off x="2233449" y="2646757"/>
            <a:ext cx="2160673" cy="1551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r>
              <a:rPr lang="en-US" dirty="0"/>
              <a:t>Policies and Practices</a:t>
            </a:r>
          </a:p>
          <a:p>
            <a:pPr algn="ctr"/>
            <a:endParaRPr lang="en-US" dirty="0"/>
          </a:p>
          <a:p>
            <a:pPr algn="ctr"/>
            <a:r>
              <a:rPr lang="en-US" sz="1600" i="1" dirty="0"/>
              <a:t>Effective mechanical lift plan</a:t>
            </a:r>
          </a:p>
        </p:txBody>
      </p:sp>
      <p:cxnSp>
        <p:nvCxnSpPr>
          <p:cNvPr id="8" name="Straight Arrow Connector 7"/>
          <p:cNvCxnSpPr/>
          <p:nvPr/>
        </p:nvCxnSpPr>
        <p:spPr>
          <a:xfrm>
            <a:off x="4463354" y="3366655"/>
            <a:ext cx="6236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0740" y="3366655"/>
            <a:ext cx="11048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1163" y="5987534"/>
            <a:ext cx="301686" cy="369332"/>
          </a:xfrm>
          <a:prstGeom prst="rect">
            <a:avLst/>
          </a:prstGeom>
        </p:spPr>
        <p:txBody>
          <a:bodyPr wrap="none">
            <a:spAutoFit/>
          </a:bodyPr>
          <a:lstStyle/>
          <a:p>
            <a:pPr>
              <a:defRPr/>
            </a:pPr>
            <a:r>
              <a:rPr lang="en-US" dirty="0" smtClean="0">
                <a:solidFill>
                  <a:schemeClr val="tx1">
                    <a:lumMod val="95000"/>
                    <a:lumOff val="5000"/>
                  </a:schemeClr>
                </a:solidFill>
              </a:rPr>
              <a:t>7</a:t>
            </a:r>
            <a:endParaRPr lang="en-US" dirty="0">
              <a:solidFill>
                <a:schemeClr val="tx1">
                  <a:lumMod val="95000"/>
                  <a:lumOff val="5000"/>
                </a:schemeClr>
              </a:solidFill>
            </a:endParaRPr>
          </a:p>
        </p:txBody>
      </p:sp>
    </p:spTree>
    <p:extLst>
      <p:ext uri="{BB962C8B-B14F-4D97-AF65-F5344CB8AC3E}">
        <p14:creationId xmlns="" xmlns:p14="http://schemas.microsoft.com/office/powerpoint/2010/main" val="401954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53" y="273410"/>
            <a:ext cx="10202779" cy="795338"/>
          </a:xfrm>
        </p:spPr>
        <p:txBody>
          <a:bodyPr>
            <a:noAutofit/>
          </a:bodyPr>
          <a:lstStyle/>
          <a:p>
            <a:r>
              <a:rPr lang="en-US" b="1" dirty="0">
                <a:effectLst/>
              </a:rPr>
              <a:t>3. </a:t>
            </a:r>
            <a:r>
              <a:rPr lang="en-US" b="1" dirty="0"/>
              <a:t>Focus is on root causes not symptoms</a:t>
            </a:r>
            <a:endParaRPr lang="en-US" b="1" dirty="0">
              <a:effectLst/>
            </a:endParaRPr>
          </a:p>
        </p:txBody>
      </p:sp>
      <p:sp>
        <p:nvSpPr>
          <p:cNvPr id="3" name="Content Placeholder 2"/>
          <p:cNvSpPr>
            <a:spLocks noGrp="1"/>
          </p:cNvSpPr>
          <p:nvPr>
            <p:ph idx="1"/>
          </p:nvPr>
        </p:nvSpPr>
        <p:spPr>
          <a:xfrm>
            <a:off x="2704862" y="1139536"/>
            <a:ext cx="8229600" cy="4930775"/>
          </a:xfrm>
        </p:spPr>
        <p:txBody>
          <a:bodyPr/>
          <a:lstStyle/>
          <a:p>
            <a:r>
              <a:rPr lang="en-US" dirty="0"/>
              <a:t>To be more efficient, focus on </a:t>
            </a:r>
            <a:r>
              <a:rPr lang="en-US" b="1" dirty="0"/>
              <a:t>root causes </a:t>
            </a:r>
            <a:r>
              <a:rPr lang="en-US" dirty="0"/>
              <a:t>of safety &amp; health issues, not the symptoms</a:t>
            </a:r>
          </a:p>
          <a:p>
            <a:pPr lvl="1"/>
            <a:r>
              <a:rPr lang="en-US" dirty="0"/>
              <a:t>Example: emphasize what causes worksite stress, versus employee stress reduction classes  </a:t>
            </a:r>
          </a:p>
          <a:p>
            <a:pPr marL="457200" lvl="1" indent="0">
              <a:buNone/>
            </a:pPr>
            <a:endParaRPr lang="en-US" dirty="0"/>
          </a:p>
          <a:p>
            <a:r>
              <a:rPr lang="en-US" dirty="0"/>
              <a:t>Address 3</a:t>
            </a:r>
            <a:r>
              <a:rPr lang="en-US" b="1" dirty="0"/>
              <a:t> types of working conditions </a:t>
            </a:r>
          </a:p>
          <a:p>
            <a:pPr marL="914400" lvl="1" indent="-457200">
              <a:buFont typeface="+mj-lt"/>
              <a:buAutoNum type="arabicPeriod"/>
            </a:pPr>
            <a:r>
              <a:rPr lang="en-US" u="sng" dirty="0"/>
              <a:t>Physical environment</a:t>
            </a:r>
            <a:r>
              <a:rPr lang="en-US" dirty="0"/>
              <a:t>—examples: mechanical lift availability, slippery floors, workstation design</a:t>
            </a:r>
          </a:p>
          <a:p>
            <a:pPr marL="914400" lvl="1" indent="-457200">
              <a:buFont typeface="+mj-lt"/>
              <a:buAutoNum type="arabicPeriod"/>
            </a:pPr>
            <a:r>
              <a:rPr lang="en-US" u="sng" dirty="0"/>
              <a:t>Work organization—</a:t>
            </a:r>
            <a:r>
              <a:rPr lang="en-US" dirty="0"/>
              <a:t>examples: workload, job tasks (move heavy items, stationary work),  work schedules</a:t>
            </a:r>
          </a:p>
          <a:p>
            <a:pPr marL="914400" lvl="1" indent="-457200">
              <a:buFont typeface="+mj-lt"/>
              <a:buAutoNum type="arabicPeriod"/>
            </a:pPr>
            <a:r>
              <a:rPr lang="en-US" u="sng" dirty="0"/>
              <a:t>Psychosocial factors</a:t>
            </a:r>
            <a:r>
              <a:rPr lang="en-US" dirty="0"/>
              <a:t>—examples: supervisor support, bullying</a:t>
            </a:r>
          </a:p>
          <a:p>
            <a:pPr lvl="1">
              <a:buNone/>
            </a:pPr>
            <a:endParaRPr lang="en-US" dirty="0"/>
          </a:p>
          <a:p>
            <a:endParaRPr lang="en-US" dirty="0"/>
          </a:p>
        </p:txBody>
      </p:sp>
      <p:pic>
        <p:nvPicPr>
          <p:cNvPr id="5" name="Picture 4" descr="root-cause-analysis.png"/>
          <p:cNvPicPr>
            <a:picLocks noChangeAspect="1"/>
          </p:cNvPicPr>
          <p:nvPr/>
        </p:nvPicPr>
        <p:blipFill>
          <a:blip r:embed="rId3" cstate="print"/>
          <a:stretch>
            <a:fillRect/>
          </a:stretch>
        </p:blipFill>
        <p:spPr>
          <a:xfrm>
            <a:off x="90714" y="2085693"/>
            <a:ext cx="2704862" cy="1519230"/>
          </a:xfrm>
          <a:prstGeom prst="rect">
            <a:avLst/>
          </a:prstGeom>
        </p:spPr>
      </p:pic>
      <p:sp>
        <p:nvSpPr>
          <p:cNvPr id="6" name="Rectangle 5"/>
          <p:cNvSpPr/>
          <p:nvPr/>
        </p:nvSpPr>
        <p:spPr>
          <a:xfrm>
            <a:off x="676019" y="6103648"/>
            <a:ext cx="301686" cy="369332"/>
          </a:xfrm>
          <a:prstGeom prst="rect">
            <a:avLst/>
          </a:prstGeom>
        </p:spPr>
        <p:txBody>
          <a:bodyPr wrap="none">
            <a:spAutoFit/>
          </a:bodyPr>
          <a:lstStyle/>
          <a:p>
            <a:pPr>
              <a:defRPr/>
            </a:pPr>
            <a:r>
              <a:rPr lang="en-US" dirty="0" smtClean="0">
                <a:solidFill>
                  <a:schemeClr val="tx1">
                    <a:lumMod val="95000"/>
                    <a:lumOff val="5000"/>
                  </a:schemeClr>
                </a:solidFill>
              </a:rPr>
              <a:t>8</a:t>
            </a:r>
            <a:endParaRPr lang="en-US" dirty="0">
              <a:solidFill>
                <a:schemeClr val="tx1">
                  <a:lumMod val="95000"/>
                  <a:lumOff val="5000"/>
                </a:schemeClr>
              </a:solidFill>
            </a:endParaRPr>
          </a:p>
        </p:txBody>
      </p:sp>
    </p:spTree>
    <p:extLst>
      <p:ext uri="{BB962C8B-B14F-4D97-AF65-F5344CB8AC3E}">
        <p14:creationId xmlns="" xmlns:p14="http://schemas.microsoft.com/office/powerpoint/2010/main" val="55411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059" y="1597027"/>
            <a:ext cx="8229600" cy="3265260"/>
          </a:xfrm>
        </p:spPr>
        <p:txBody>
          <a:bodyPr/>
          <a:lstStyle/>
          <a:p>
            <a:r>
              <a:rPr lang="en-US" dirty="0">
                <a:ea typeface="ＭＳ Ｐゴシック" pitchFamily="34" charset="-128"/>
              </a:rPr>
              <a:t>Organizations using an integrated approach find it: </a:t>
            </a:r>
          </a:p>
          <a:p>
            <a:pPr lvl="1"/>
            <a:r>
              <a:rPr lang="en-US" dirty="0">
                <a:ea typeface="ＭＳ Ｐゴシック" pitchFamily="34" charset="-128"/>
              </a:rPr>
              <a:t>Improves financial market performance</a:t>
            </a:r>
            <a:r>
              <a:rPr lang="en-US" baseline="30000" dirty="0">
                <a:ea typeface="ＭＳ Ｐゴシック" pitchFamily="34" charset="-128"/>
              </a:rPr>
              <a:t>1</a:t>
            </a:r>
          </a:p>
          <a:p>
            <a:pPr lvl="1"/>
            <a:r>
              <a:rPr lang="en-US" dirty="0">
                <a:ea typeface="ＭＳ Ｐゴシック" pitchFamily="34" charset="-128"/>
              </a:rPr>
              <a:t>Leads to safer workplaces</a:t>
            </a:r>
            <a:r>
              <a:rPr lang="en-US" baseline="30000" dirty="0">
                <a:ea typeface="ＭＳ Ｐゴシック" pitchFamily="34" charset="-128"/>
              </a:rPr>
              <a:t>2-3</a:t>
            </a:r>
          </a:p>
          <a:p>
            <a:pPr lvl="1"/>
            <a:r>
              <a:rPr lang="en-US" dirty="0">
                <a:ea typeface="ＭＳ Ｐゴシック" pitchFamily="34" charset="-128"/>
              </a:rPr>
              <a:t>Boosts productivity &amp; worker satisfaction</a:t>
            </a:r>
            <a:r>
              <a:rPr lang="en-US" baseline="30000" dirty="0">
                <a:ea typeface="ＭＳ Ｐゴシック" pitchFamily="34" charset="-128"/>
              </a:rPr>
              <a:t>4</a:t>
            </a:r>
          </a:p>
          <a:p>
            <a:pPr lvl="1"/>
            <a:r>
              <a:rPr lang="en-US" dirty="0">
                <a:ea typeface="ＭＳ Ｐゴシック" pitchFamily="34" charset="-128"/>
              </a:rPr>
              <a:t>Reduces absenteeism &amp; lowers turnover rates</a:t>
            </a:r>
            <a:r>
              <a:rPr lang="en-US" baseline="30000" dirty="0">
                <a:ea typeface="ＭＳ Ｐゴシック" pitchFamily="34" charset="-128"/>
              </a:rPr>
              <a:t>4-5</a:t>
            </a:r>
          </a:p>
          <a:p>
            <a:pPr lvl="1"/>
            <a:r>
              <a:rPr lang="en-US" dirty="0">
                <a:ea typeface="ＭＳ Ｐゴシック" pitchFamily="34" charset="-128"/>
              </a:rPr>
              <a:t>Bolsters employee participation</a:t>
            </a:r>
            <a:r>
              <a:rPr lang="en-US" baseline="30000" dirty="0">
                <a:ea typeface="ＭＳ Ｐゴシック" pitchFamily="34" charset="-128"/>
              </a:rPr>
              <a:t>6</a:t>
            </a:r>
          </a:p>
          <a:p>
            <a:pPr lvl="1"/>
            <a:r>
              <a:rPr lang="en-US" dirty="0">
                <a:ea typeface="ＭＳ Ｐゴシック" pitchFamily="34" charset="-128"/>
              </a:rPr>
              <a:t>Creates stronger health &amp; safety programs</a:t>
            </a:r>
            <a:r>
              <a:rPr lang="en-US" baseline="30000" dirty="0">
                <a:ea typeface="ＭＳ Ｐゴシック" pitchFamily="34" charset="-128"/>
              </a:rPr>
              <a:t>7</a:t>
            </a:r>
            <a:endParaRPr lang="en-US" dirty="0">
              <a:ea typeface="ＭＳ Ｐゴシック" pitchFamily="34" charset="-128"/>
            </a:endParaRPr>
          </a:p>
          <a:p>
            <a:pPr lvl="1">
              <a:spcBef>
                <a:spcPts val="0"/>
              </a:spcBef>
            </a:pPr>
            <a:r>
              <a:rPr lang="en-US" dirty="0">
                <a:ea typeface="ＭＳ Ｐゴシック" pitchFamily="34" charset="-128"/>
              </a:rPr>
              <a:t>Improves health-related behavior change</a:t>
            </a:r>
            <a:r>
              <a:rPr lang="en-US" baseline="30000" dirty="0">
                <a:ea typeface="ＭＳ Ｐゴシック" pitchFamily="34" charset="-128"/>
              </a:rPr>
              <a:t>8-10</a:t>
            </a:r>
            <a:endParaRPr lang="en-US" dirty="0">
              <a:ea typeface="ＭＳ Ｐゴシック" pitchFamily="34" charset="-128"/>
            </a:endParaRPr>
          </a:p>
          <a:p>
            <a:pPr marL="0" indent="0">
              <a:spcBef>
                <a:spcPts val="0"/>
              </a:spcBef>
              <a:buNone/>
            </a:pPr>
            <a:endParaRPr lang="en-US" sz="2600" dirty="0">
              <a:ea typeface="ＭＳ Ｐゴシック" pitchFamily="34" charset="-128"/>
            </a:endParaRPr>
          </a:p>
          <a:p>
            <a:pPr>
              <a:buNone/>
            </a:pPr>
            <a:endParaRPr lang="en-US" dirty="0"/>
          </a:p>
        </p:txBody>
      </p:sp>
      <p:sp>
        <p:nvSpPr>
          <p:cNvPr id="4" name="Title 3"/>
          <p:cNvSpPr>
            <a:spLocks noGrp="1"/>
          </p:cNvSpPr>
          <p:nvPr>
            <p:ph type="title"/>
          </p:nvPr>
        </p:nvSpPr>
        <p:spPr>
          <a:xfrm>
            <a:off x="506186" y="396876"/>
            <a:ext cx="9192986" cy="774701"/>
          </a:xfrm>
        </p:spPr>
        <p:txBody>
          <a:bodyPr/>
          <a:lstStyle/>
          <a:p>
            <a:pPr algn="ctr"/>
            <a:r>
              <a:rPr lang="en-US" b="1" dirty="0"/>
              <a:t>4. What are the benefits for us?</a:t>
            </a:r>
          </a:p>
        </p:txBody>
      </p:sp>
      <p:sp>
        <p:nvSpPr>
          <p:cNvPr id="6" name="Rectangle 5"/>
          <p:cNvSpPr/>
          <p:nvPr/>
        </p:nvSpPr>
        <p:spPr>
          <a:xfrm>
            <a:off x="835676" y="5943991"/>
            <a:ext cx="301686" cy="369332"/>
          </a:xfrm>
          <a:prstGeom prst="rect">
            <a:avLst/>
          </a:prstGeom>
        </p:spPr>
        <p:txBody>
          <a:bodyPr wrap="none">
            <a:spAutoFit/>
          </a:bodyPr>
          <a:lstStyle/>
          <a:p>
            <a:pPr>
              <a:defRPr/>
            </a:pPr>
            <a:r>
              <a:rPr lang="en-US" dirty="0" smtClean="0">
                <a:solidFill>
                  <a:schemeClr val="tx1">
                    <a:lumMod val="95000"/>
                    <a:lumOff val="5000"/>
                  </a:schemeClr>
                </a:solidFill>
              </a:rPr>
              <a:t>9</a:t>
            </a:r>
            <a:endParaRPr lang="en-US" dirty="0">
              <a:solidFill>
                <a:schemeClr val="tx1">
                  <a:lumMod val="95000"/>
                  <a:lumOff val="5000"/>
                </a:schemeClr>
              </a:solidFill>
            </a:endParaRPr>
          </a:p>
        </p:txBody>
      </p:sp>
    </p:spTree>
    <p:extLst>
      <p:ext uri="{BB962C8B-B14F-4D97-AF65-F5344CB8AC3E}">
        <p14:creationId xmlns="" xmlns:p14="http://schemas.microsoft.com/office/powerpoint/2010/main" val="2341419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2817</Words>
  <Application>Microsoft Office PowerPoint</Application>
  <PresentationFormat>Custom</PresentationFormat>
  <Paragraphs>292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Purpose &amp; use </vt:lpstr>
      <vt:lpstr>Improving employee safety, health, &amp; well-being:  An integrated approach solution</vt:lpstr>
      <vt:lpstr>Agenda</vt:lpstr>
      <vt:lpstr>1. What worksite issue do we want to solve?</vt:lpstr>
      <vt:lpstr>2. What is an integrated approach solution ?</vt:lpstr>
      <vt:lpstr>2. Key Characteristics</vt:lpstr>
      <vt:lpstr>3. How is it different from what we already do?</vt:lpstr>
      <vt:lpstr>3. Focus is on root causes not symptoms</vt:lpstr>
      <vt:lpstr>4. What are the benefits for us?</vt:lpstr>
      <vt:lpstr>5. What do we have to do?</vt:lpstr>
      <vt:lpstr>5. What do we have to do?</vt:lpstr>
      <vt:lpstr>6. Can we measure it?</vt:lpstr>
      <vt:lpstr>7. Is there an example? Dartmouth-Hitchcock Medical Center, NH</vt:lpstr>
      <vt:lpstr>7. Example: Sample tactics used to   improve working conditions</vt:lpstr>
      <vt:lpstr>7. Example: Selected outcomes from using  an integrated approach</vt:lpstr>
      <vt:lpstr>References</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dc:title>
  <dc:creator>McLellan, Deborah L.,Ph.D.</dc:creator>
  <cp:lastModifiedBy>Deborah</cp:lastModifiedBy>
  <cp:revision>38</cp:revision>
  <dcterms:created xsi:type="dcterms:W3CDTF">2017-08-10T20:09:24Z</dcterms:created>
  <dcterms:modified xsi:type="dcterms:W3CDTF">2017-10-17T16:16:11Z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448030034</vt:i4>
  </property>
  <property fmtid="{D5CDD505-2E9C-101B-9397-08002B2CF9AE}" pid="3" name="_NewReviewCycle">
    <vt:lpwstr/>
  </property>
  <property fmtid="{D5CDD505-2E9C-101B-9397-08002B2CF9AE}" pid="4" name="_EmailSubject">
    <vt:lpwstr>two important changes needed to slide deck notes for Guidelines--here they are</vt:lpwstr>
  </property>
  <property fmtid="{D5CDD505-2E9C-101B-9397-08002B2CF9AE}" pid="5" name="_AuthorEmail">
    <vt:lpwstr>Deborah_McLellan@dfci.harvard.edu</vt:lpwstr>
  </property>
  <property fmtid="{D5CDD505-2E9C-101B-9397-08002B2CF9AE}" pid="6" name="_AuthorEmailDisplayName">
    <vt:lpwstr>McLellan, Deborah L.,Ph.D.</vt:lpwstr>
  </property>
  <property fmtid="{D5CDD505-2E9C-101B-9397-08002B2CF9AE}" pid="7" name="_PreviousAdHocReviewCycleID">
    <vt:i4>-1174061757</vt:i4>
  </property>
</Properties>
</file>